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01344" y="9177223"/>
            <a:ext cx="6372860" cy="0"/>
          </a:xfrm>
          <a:custGeom>
            <a:avLst/>
            <a:gdLst/>
            <a:ahLst/>
            <a:cxnLst/>
            <a:rect l="l" t="t" r="r" b="b"/>
            <a:pathLst>
              <a:path w="6372859" h="0">
                <a:moveTo>
                  <a:pt x="0" y="0"/>
                </a:moveTo>
                <a:lnTo>
                  <a:pt x="6372733" y="0"/>
                </a:lnTo>
              </a:path>
            </a:pathLst>
          </a:custGeom>
          <a:ln w="18287">
            <a:solidFill>
              <a:srgbClr val="1E84A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coordiregistrobienesunellez@gmail.com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5775" y="9182054"/>
            <a:ext cx="4255135" cy="44069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09855" indent="-97790">
              <a:lnSpc>
                <a:spcPct val="100000"/>
              </a:lnSpc>
              <a:spcBef>
                <a:spcPts val="455"/>
              </a:spcBef>
            </a:pPr>
            <a:r>
              <a:rPr dirty="0" sz="800" spc="5" b="1" i="1">
                <a:solidFill>
                  <a:srgbClr val="13171A"/>
                </a:solidFill>
                <a:latin typeface="Arial"/>
                <a:cs typeface="Arial"/>
              </a:rPr>
              <a:t>Cuidar </a:t>
            </a:r>
            <a:r>
              <a:rPr dirty="0" sz="800" spc="-5" b="1" i="1">
                <a:solidFill>
                  <a:srgbClr val="13171A"/>
                </a:solidFill>
                <a:latin typeface="Arial"/>
                <a:cs typeface="Arial"/>
              </a:rPr>
              <a:t>y </a:t>
            </a:r>
            <a:r>
              <a:rPr dirty="0" sz="800" spc="10" b="1" i="1">
                <a:solidFill>
                  <a:srgbClr val="13171A"/>
                </a:solidFill>
                <a:latin typeface="Arial"/>
                <a:cs typeface="Arial"/>
              </a:rPr>
              <a:t>conservar son pilares </a:t>
            </a:r>
            <a:r>
              <a:rPr dirty="0" sz="800" spc="15" b="1" i="1">
                <a:solidFill>
                  <a:srgbClr val="13171A"/>
                </a:solidFill>
                <a:latin typeface="Arial"/>
                <a:cs typeface="Arial"/>
              </a:rPr>
              <a:t>para </a:t>
            </a:r>
            <a:r>
              <a:rPr dirty="0" sz="800" spc="10" b="1" i="1">
                <a:solidFill>
                  <a:srgbClr val="13171A"/>
                </a:solidFill>
                <a:latin typeface="Arial"/>
                <a:cs typeface="Arial"/>
              </a:rPr>
              <a:t>el buen </a:t>
            </a:r>
            <a:r>
              <a:rPr dirty="0" sz="800" spc="15" b="1" i="1">
                <a:solidFill>
                  <a:srgbClr val="13171A"/>
                </a:solidFill>
                <a:latin typeface="Arial"/>
                <a:cs typeface="Arial"/>
              </a:rPr>
              <a:t>funcionamiento </a:t>
            </a:r>
            <a:r>
              <a:rPr dirty="0" sz="800" b="1" i="1">
                <a:solidFill>
                  <a:srgbClr val="13171A"/>
                </a:solidFill>
                <a:latin typeface="Arial"/>
                <a:cs typeface="Arial"/>
              </a:rPr>
              <a:t>de </a:t>
            </a:r>
            <a:r>
              <a:rPr dirty="0" sz="800" spc="5" b="1" i="1">
                <a:solidFill>
                  <a:srgbClr val="13171A"/>
                </a:solidFill>
                <a:latin typeface="Arial"/>
                <a:cs typeface="Arial"/>
              </a:rPr>
              <a:t>los </a:t>
            </a:r>
            <a:r>
              <a:rPr dirty="0" sz="800" spc="15" b="1" i="1">
                <a:solidFill>
                  <a:srgbClr val="13171A"/>
                </a:solidFill>
                <a:latin typeface="Arial"/>
                <a:cs typeface="Arial"/>
              </a:rPr>
              <a:t>Bienes</a:t>
            </a:r>
            <a:r>
              <a:rPr dirty="0" sz="800" spc="215" b="1" i="1">
                <a:solidFill>
                  <a:srgbClr val="13171A"/>
                </a:solidFill>
                <a:latin typeface="Arial"/>
                <a:cs typeface="Arial"/>
              </a:rPr>
              <a:t> </a:t>
            </a:r>
            <a:r>
              <a:rPr dirty="0" sz="800" spc="10" b="1" i="1">
                <a:solidFill>
                  <a:srgbClr val="13171A"/>
                </a:solidFill>
                <a:latin typeface="Arial"/>
                <a:cs typeface="Arial"/>
              </a:rPr>
              <a:t>Públicos</a:t>
            </a:r>
            <a:endParaRPr sz="800">
              <a:latin typeface="Arial"/>
              <a:cs typeface="Arial"/>
            </a:endParaRPr>
          </a:p>
          <a:p>
            <a:pPr algn="ctr" marL="109855" marR="99060">
              <a:lnSpc>
                <a:spcPts val="790"/>
              </a:lnSpc>
              <a:spcBef>
                <a:spcPts val="385"/>
              </a:spcBef>
            </a:pPr>
            <a:r>
              <a:rPr dirty="0" sz="700" spc="-10">
                <a:latin typeface="Arial"/>
                <a:cs typeface="Arial"/>
              </a:rPr>
              <a:t>Sede </a:t>
            </a:r>
            <a:r>
              <a:rPr dirty="0" sz="700" spc="-5">
                <a:latin typeface="Arial"/>
                <a:cs typeface="Arial"/>
              </a:rPr>
              <a:t>Rectoral de </a:t>
            </a:r>
            <a:r>
              <a:rPr dirty="0" sz="700">
                <a:latin typeface="Arial"/>
                <a:cs typeface="Arial"/>
              </a:rPr>
              <a:t>la UNELLEZ, </a:t>
            </a:r>
            <a:r>
              <a:rPr dirty="0" sz="700" spc="-5">
                <a:latin typeface="Arial"/>
                <a:cs typeface="Arial"/>
              </a:rPr>
              <a:t>Avenida Fuerza Laboral. </a:t>
            </a:r>
            <a:r>
              <a:rPr dirty="0" sz="700">
                <a:latin typeface="Arial"/>
                <a:cs typeface="Arial"/>
              </a:rPr>
              <a:t>Dirección </a:t>
            </a:r>
            <a:r>
              <a:rPr dirty="0" sz="700" spc="-5">
                <a:latin typeface="Arial"/>
                <a:cs typeface="Arial"/>
              </a:rPr>
              <a:t>de Bienes Públicos de </a:t>
            </a:r>
            <a:r>
              <a:rPr dirty="0" sz="700">
                <a:latin typeface="Arial"/>
                <a:cs typeface="Arial"/>
              </a:rPr>
              <a:t>la </a:t>
            </a:r>
            <a:r>
              <a:rPr dirty="0" sz="700" spc="-10">
                <a:latin typeface="Arial"/>
                <a:cs typeface="Arial"/>
              </a:rPr>
              <a:t>UNELLEZ  </a:t>
            </a:r>
            <a:r>
              <a:rPr dirty="0" sz="700" spc="-5">
                <a:latin typeface="Arial"/>
                <a:cs typeface="Arial"/>
              </a:rPr>
              <a:t>Barinas, Estado Barinas correo institucional:</a:t>
            </a:r>
            <a:r>
              <a:rPr dirty="0" sz="700" spc="55">
                <a:latin typeface="Arial"/>
                <a:cs typeface="Arial"/>
              </a:rPr>
              <a:t> </a:t>
            </a:r>
            <a:r>
              <a:rPr dirty="0" u="sng" sz="700" spc="-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coordiregistrobienesunellez@gmail.com</a:t>
            </a:r>
            <a:endParaRPr sz="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39140" y="621791"/>
            <a:ext cx="1798827" cy="6949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252973" y="932433"/>
            <a:ext cx="1419225" cy="38227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2700" marR="5080" indent="143510">
              <a:lnSpc>
                <a:spcPts val="1370"/>
              </a:lnSpc>
              <a:spcBef>
                <a:spcPts val="200"/>
              </a:spcBef>
            </a:pPr>
            <a:r>
              <a:rPr dirty="0" sz="1200" spc="-5" b="1">
                <a:latin typeface="Arial"/>
                <a:cs typeface="Arial"/>
              </a:rPr>
              <a:t>DIRECCIÓN DE  BIENES</a:t>
            </a:r>
            <a:r>
              <a:rPr dirty="0" sz="1200" spc="-7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PÚBLICOS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6220" y="1392682"/>
            <a:ext cx="1014094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b="1">
                <a:latin typeface="Arial"/>
                <a:cs typeface="Arial"/>
              </a:rPr>
              <a:t>RIF.</a:t>
            </a:r>
            <a:r>
              <a:rPr dirty="0" sz="900" spc="-80" b="1">
                <a:latin typeface="Arial"/>
                <a:cs typeface="Arial"/>
              </a:rPr>
              <a:t> </a:t>
            </a:r>
            <a:r>
              <a:rPr dirty="0" sz="900" b="1">
                <a:latin typeface="Arial"/>
                <a:cs typeface="Arial"/>
              </a:rPr>
              <a:t>G-20007705-0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17360" y="9545523"/>
            <a:ext cx="346710" cy="146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800" spc="10">
                <a:latin typeface="Arial"/>
                <a:cs typeface="Arial"/>
              </a:rPr>
              <a:t>P</a:t>
            </a:r>
            <a:r>
              <a:rPr dirty="0" sz="800" spc="-40">
                <a:latin typeface="Arial"/>
                <a:cs typeface="Arial"/>
              </a:rPr>
              <a:t>á</a:t>
            </a:r>
            <a:r>
              <a:rPr dirty="0" sz="800" spc="10">
                <a:latin typeface="Arial"/>
                <a:cs typeface="Arial"/>
              </a:rPr>
              <a:t>g</a:t>
            </a:r>
            <a:r>
              <a:rPr dirty="0" sz="800" spc="-15" b="1">
                <a:latin typeface="Arial"/>
                <a:cs typeface="Arial"/>
              </a:rPr>
              <a:t>1</a:t>
            </a:r>
            <a:r>
              <a:rPr dirty="0" sz="800" spc="10">
                <a:latin typeface="Arial"/>
                <a:cs typeface="Arial"/>
              </a:rPr>
              <a:t>/</a:t>
            </a:r>
            <a:r>
              <a:rPr dirty="0" sz="800" spc="-5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51225" y="7528052"/>
            <a:ext cx="932814" cy="914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06932" y="1795398"/>
            <a:ext cx="925194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11860" algn="l"/>
              </a:tabLst>
            </a:pPr>
            <a:r>
              <a:rPr dirty="0" sz="1100" spc="-10">
                <a:latin typeface="Arial"/>
                <a:cs typeface="Arial"/>
              </a:rPr>
              <a:t>Nº</a:t>
            </a:r>
            <a:r>
              <a:rPr dirty="0" u="sng" sz="1100" spc="17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spc="-5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003	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98111" y="1795398"/>
            <a:ext cx="160528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60">
                <a:latin typeface="Arial"/>
                <a:cs typeface="Arial"/>
              </a:rPr>
              <a:t>Barinas, </a:t>
            </a:r>
            <a:r>
              <a:rPr dirty="0" sz="1100" spc="-45">
                <a:latin typeface="Arial"/>
                <a:cs typeface="Arial"/>
              </a:rPr>
              <a:t>30 </a:t>
            </a:r>
            <a:r>
              <a:rPr dirty="0" sz="1100" spc="-50">
                <a:latin typeface="Arial"/>
                <a:cs typeface="Arial"/>
              </a:rPr>
              <a:t>de Julio de</a:t>
            </a:r>
            <a:r>
              <a:rPr dirty="0" sz="1100" spc="-195">
                <a:latin typeface="Arial"/>
                <a:cs typeface="Arial"/>
              </a:rPr>
              <a:t> </a:t>
            </a:r>
            <a:r>
              <a:rPr dirty="0" sz="1100" spc="-55">
                <a:latin typeface="Arial"/>
                <a:cs typeface="Arial"/>
              </a:rPr>
              <a:t>2019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6932" y="2310510"/>
            <a:ext cx="6362065" cy="5111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CIRCULAR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460375">
              <a:lnSpc>
                <a:spcPts val="1405"/>
              </a:lnSpc>
            </a:pPr>
            <a:r>
              <a:rPr dirty="0" sz="1200" spc="-5">
                <a:latin typeface="Times New Roman"/>
                <a:cs typeface="Times New Roman"/>
              </a:rPr>
              <a:t>Quien suscribe </a:t>
            </a:r>
            <a:r>
              <a:rPr dirty="0" sz="1200" spc="5">
                <a:latin typeface="Times New Roman"/>
                <a:cs typeface="Times New Roman"/>
              </a:rPr>
              <a:t>el </a:t>
            </a:r>
            <a:r>
              <a:rPr dirty="0" sz="1200" spc="-5">
                <a:latin typeface="Times New Roman"/>
                <a:cs typeface="Times New Roman"/>
              </a:rPr>
              <a:t>Abogado  </a:t>
            </a:r>
            <a:r>
              <a:rPr dirty="0" sz="1200" spc="-10">
                <a:latin typeface="Times New Roman"/>
                <a:cs typeface="Times New Roman"/>
              </a:rPr>
              <a:t>ANIBAL ALEJANDRO </a:t>
            </a:r>
            <a:r>
              <a:rPr dirty="0" sz="1200" spc="-5">
                <a:latin typeface="Times New Roman"/>
                <a:cs typeface="Times New Roman"/>
              </a:rPr>
              <a:t>UZCATEGUI SILVA, </a:t>
            </a:r>
            <a:r>
              <a:rPr dirty="0" sz="1200">
                <a:latin typeface="Times New Roman"/>
                <a:cs typeface="Times New Roman"/>
              </a:rPr>
              <a:t>C.I. 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V-12.206.597,</a:t>
            </a:r>
            <a:endParaRPr sz="1200">
              <a:latin typeface="Times New Roman"/>
              <a:cs typeface="Times New Roman"/>
            </a:endParaRPr>
          </a:p>
          <a:p>
            <a:pPr algn="just" marL="12700" marR="8255">
              <a:lnSpc>
                <a:spcPct val="95900"/>
              </a:lnSpc>
              <a:spcBef>
                <a:spcPts val="25"/>
              </a:spcBef>
            </a:pPr>
            <a:r>
              <a:rPr dirty="0" sz="1200">
                <a:latin typeface="Times New Roman"/>
                <a:cs typeface="Times New Roman"/>
              </a:rPr>
              <a:t>Director de </a:t>
            </a:r>
            <a:r>
              <a:rPr dirty="0" sz="1200" spc="-10">
                <a:latin typeface="Times New Roman"/>
                <a:cs typeface="Times New Roman"/>
              </a:rPr>
              <a:t>Bienes </a:t>
            </a:r>
            <a:r>
              <a:rPr dirty="0" sz="1200" spc="-5">
                <a:latin typeface="Times New Roman"/>
                <a:cs typeface="Times New Roman"/>
              </a:rPr>
              <a:t>Públicos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15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UNELLEZ, </a:t>
            </a:r>
            <a:r>
              <a:rPr dirty="0" sz="1200" spc="-10">
                <a:latin typeface="Times New Roman"/>
                <a:cs typeface="Times New Roman"/>
              </a:rPr>
              <a:t>designado mediante </a:t>
            </a:r>
            <a:r>
              <a:rPr dirty="0" sz="1200" spc="-5">
                <a:latin typeface="Times New Roman"/>
                <a:cs typeface="Times New Roman"/>
              </a:rPr>
              <a:t>Orden Rectoral Nº R/0320/02719  </a:t>
            </a:r>
            <a:r>
              <a:rPr dirty="0" sz="1200" spc="5">
                <a:latin typeface="Times New Roman"/>
                <a:cs typeface="Times New Roman"/>
              </a:rPr>
              <a:t>del </a:t>
            </a:r>
            <a:r>
              <a:rPr dirty="0" sz="1200">
                <a:latin typeface="Times New Roman"/>
                <a:cs typeface="Times New Roman"/>
              </a:rPr>
              <a:t>19 de </a:t>
            </a:r>
            <a:r>
              <a:rPr dirty="0" sz="1200" spc="-10">
                <a:latin typeface="Times New Roman"/>
                <a:cs typeface="Times New Roman"/>
              </a:rPr>
              <a:t>febrero </a:t>
            </a:r>
            <a:r>
              <a:rPr dirty="0" sz="1200" spc="-5">
                <a:latin typeface="Times New Roman"/>
                <a:cs typeface="Times New Roman"/>
              </a:rPr>
              <a:t>del </a:t>
            </a:r>
            <a:r>
              <a:rPr dirty="0" sz="1200">
                <a:latin typeface="Times New Roman"/>
                <a:cs typeface="Times New Roman"/>
              </a:rPr>
              <a:t>2019, </a:t>
            </a:r>
            <a:r>
              <a:rPr dirty="0" sz="1200" spc="-10">
                <a:latin typeface="Times New Roman"/>
                <a:cs typeface="Times New Roman"/>
              </a:rPr>
              <a:t>procediendo </a:t>
            </a:r>
            <a:r>
              <a:rPr dirty="0" sz="1200" spc="-5">
                <a:latin typeface="Times New Roman"/>
                <a:cs typeface="Times New Roman"/>
              </a:rPr>
              <a:t>en </a:t>
            </a:r>
            <a:r>
              <a:rPr dirty="0" sz="1200" spc="-15">
                <a:latin typeface="Times New Roman"/>
                <a:cs typeface="Times New Roman"/>
              </a:rPr>
              <a:t>mi </a:t>
            </a:r>
            <a:r>
              <a:rPr dirty="0" sz="1200" spc="-5">
                <a:latin typeface="Times New Roman"/>
                <a:cs typeface="Times New Roman"/>
              </a:rPr>
              <a:t>condición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10">
                <a:latin typeface="Times New Roman"/>
                <a:cs typeface="Times New Roman"/>
              </a:rPr>
              <a:t>Responsable </a:t>
            </a:r>
            <a:r>
              <a:rPr dirty="0" sz="1200" spc="-5">
                <a:latin typeface="Times New Roman"/>
                <a:cs typeface="Times New Roman"/>
              </a:rPr>
              <a:t>Patrimonial </a:t>
            </a:r>
            <a:r>
              <a:rPr dirty="0" sz="1200" spc="10">
                <a:latin typeface="Times New Roman"/>
                <a:cs typeface="Times New Roman"/>
              </a:rPr>
              <a:t>de </a:t>
            </a:r>
            <a:r>
              <a:rPr dirty="0" sz="1200" spc="-25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Universidad  Nacional </a:t>
            </a:r>
            <a:r>
              <a:rPr dirty="0" sz="1200">
                <a:latin typeface="Times New Roman"/>
                <a:cs typeface="Times New Roman"/>
              </a:rPr>
              <a:t>Experimental de </a:t>
            </a:r>
            <a:r>
              <a:rPr dirty="0" sz="1200" spc="-10">
                <a:latin typeface="Times New Roman"/>
                <a:cs typeface="Times New Roman"/>
              </a:rPr>
              <a:t>los Llanos </a:t>
            </a:r>
            <a:r>
              <a:rPr dirty="0" sz="1200" spc="-5">
                <a:latin typeface="Times New Roman"/>
                <a:cs typeface="Times New Roman"/>
              </a:rPr>
              <a:t>Occidentales “EZEQUIEL ZAMORA”, aprobado </a:t>
            </a:r>
            <a:r>
              <a:rPr dirty="0" sz="1200" spc="-10">
                <a:latin typeface="Times New Roman"/>
                <a:cs typeface="Times New Roman"/>
              </a:rPr>
              <a:t>mediante  </a:t>
            </a:r>
            <a:r>
              <a:rPr dirty="0" sz="1200" spc="-5">
                <a:latin typeface="Times New Roman"/>
                <a:cs typeface="Times New Roman"/>
              </a:rPr>
              <a:t>Resolución Nº </a:t>
            </a:r>
            <a:r>
              <a:rPr dirty="0" sz="1200" spc="-10">
                <a:latin typeface="Times New Roman"/>
                <a:cs typeface="Times New Roman"/>
              </a:rPr>
              <a:t>CD </a:t>
            </a:r>
            <a:r>
              <a:rPr dirty="0" sz="1200">
                <a:latin typeface="Times New Roman"/>
                <a:cs typeface="Times New Roman"/>
              </a:rPr>
              <a:t>2019/130 de </a:t>
            </a:r>
            <a:r>
              <a:rPr dirty="0" sz="1200" spc="-15">
                <a:latin typeface="Times New Roman"/>
                <a:cs typeface="Times New Roman"/>
              </a:rPr>
              <a:t>fecha </a:t>
            </a:r>
            <a:r>
              <a:rPr dirty="0" sz="1200">
                <a:latin typeface="Times New Roman"/>
                <a:cs typeface="Times New Roman"/>
              </a:rPr>
              <a:t>11/04/2019, </a:t>
            </a:r>
            <a:r>
              <a:rPr dirty="0" sz="1200" spc="-10">
                <a:latin typeface="Times New Roman"/>
                <a:cs typeface="Times New Roman"/>
              </a:rPr>
              <a:t>emanada </a:t>
            </a:r>
            <a:r>
              <a:rPr dirty="0" sz="1200" spc="5">
                <a:latin typeface="Times New Roman"/>
                <a:cs typeface="Times New Roman"/>
              </a:rPr>
              <a:t>del </a:t>
            </a:r>
            <a:r>
              <a:rPr dirty="0" sz="1200" spc="-10">
                <a:latin typeface="Times New Roman"/>
                <a:cs typeface="Times New Roman"/>
              </a:rPr>
              <a:t>Consejo </a:t>
            </a:r>
            <a:r>
              <a:rPr dirty="0" sz="1200" spc="-5">
                <a:latin typeface="Times New Roman"/>
                <a:cs typeface="Times New Roman"/>
              </a:rPr>
              <a:t>Directivo </a:t>
            </a:r>
            <a:r>
              <a:rPr dirty="0" sz="1200" spc="-10">
                <a:latin typeface="Times New Roman"/>
                <a:cs typeface="Times New Roman"/>
              </a:rPr>
              <a:t>mediante </a:t>
            </a:r>
            <a:r>
              <a:rPr dirty="0" sz="1200" spc="-5">
                <a:latin typeface="Times New Roman"/>
                <a:cs typeface="Times New Roman"/>
              </a:rPr>
              <a:t>Acta Nº  </a:t>
            </a:r>
            <a:r>
              <a:rPr dirty="0" sz="1200">
                <a:latin typeface="Times New Roman"/>
                <a:cs typeface="Times New Roman"/>
              </a:rPr>
              <a:t>1209, </a:t>
            </a:r>
            <a:r>
              <a:rPr dirty="0" sz="1200" spc="-5">
                <a:latin typeface="Times New Roman"/>
                <a:cs typeface="Times New Roman"/>
              </a:rPr>
              <a:t>actuando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conformidad </a:t>
            </a:r>
            <a:r>
              <a:rPr dirty="0" sz="1200" spc="5">
                <a:latin typeface="Times New Roman"/>
                <a:cs typeface="Times New Roman"/>
              </a:rPr>
              <a:t>con </a:t>
            </a:r>
            <a:r>
              <a:rPr dirty="0" sz="1200" spc="-10">
                <a:latin typeface="Times New Roman"/>
                <a:cs typeface="Times New Roman"/>
              </a:rPr>
              <a:t>las </a:t>
            </a:r>
            <a:r>
              <a:rPr dirty="0" sz="1200" spc="-5">
                <a:latin typeface="Times New Roman"/>
                <a:cs typeface="Times New Roman"/>
              </a:rPr>
              <a:t>Atribuciones Nº </a:t>
            </a:r>
            <a:r>
              <a:rPr dirty="0" sz="1200">
                <a:latin typeface="Times New Roman"/>
                <a:cs typeface="Times New Roman"/>
              </a:rPr>
              <a:t>13 y 33 </a:t>
            </a:r>
            <a:r>
              <a:rPr dirty="0" sz="1200" spc="-5">
                <a:latin typeface="Times New Roman"/>
                <a:cs typeface="Times New Roman"/>
              </a:rPr>
              <a:t>del Manual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Organización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15">
                <a:latin typeface="Times New Roman"/>
                <a:cs typeface="Times New Roman"/>
              </a:rPr>
              <a:t>la  </a:t>
            </a:r>
            <a:r>
              <a:rPr dirty="0" sz="1200" spc="-5">
                <a:latin typeface="Times New Roman"/>
                <a:cs typeface="Times New Roman"/>
              </a:rPr>
              <a:t>Dirección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Bienes </a:t>
            </a:r>
            <a:r>
              <a:rPr dirty="0" sz="1200">
                <a:latin typeface="Times New Roman"/>
                <a:cs typeface="Times New Roman"/>
              </a:rPr>
              <a:t>Públicos </a:t>
            </a:r>
            <a:r>
              <a:rPr dirty="0" sz="1200" spc="-5">
                <a:latin typeface="Times New Roman"/>
                <a:cs typeface="Times New Roman"/>
              </a:rPr>
              <a:t>aprobada mediante Resolución Nº </a:t>
            </a:r>
            <a:r>
              <a:rPr dirty="0" sz="1200" spc="-10">
                <a:latin typeface="Times New Roman"/>
                <a:cs typeface="Times New Roman"/>
              </a:rPr>
              <a:t>CD </a:t>
            </a:r>
            <a:r>
              <a:rPr dirty="0" sz="1200">
                <a:latin typeface="Times New Roman"/>
                <a:cs typeface="Times New Roman"/>
              </a:rPr>
              <a:t>2018/120 de </a:t>
            </a:r>
            <a:r>
              <a:rPr dirty="0" sz="1200" spc="-10">
                <a:latin typeface="Times New Roman"/>
                <a:cs typeface="Times New Roman"/>
              </a:rPr>
              <a:t>fecha </a:t>
            </a:r>
            <a:r>
              <a:rPr dirty="0" sz="1200">
                <a:latin typeface="Times New Roman"/>
                <a:cs typeface="Times New Roman"/>
              </a:rPr>
              <a:t>27/04/2018,  </a:t>
            </a:r>
            <a:r>
              <a:rPr dirty="0" sz="1200" spc="-5">
                <a:latin typeface="Times New Roman"/>
                <a:cs typeface="Times New Roman"/>
              </a:rPr>
              <a:t>emanada </a:t>
            </a:r>
            <a:r>
              <a:rPr dirty="0" sz="1200" spc="5">
                <a:latin typeface="Times New Roman"/>
                <a:cs typeface="Times New Roman"/>
              </a:rPr>
              <a:t>del </a:t>
            </a:r>
            <a:r>
              <a:rPr dirty="0" sz="1200" spc="-10">
                <a:latin typeface="Times New Roman"/>
                <a:cs typeface="Times New Roman"/>
              </a:rPr>
              <a:t>Consejo </a:t>
            </a:r>
            <a:r>
              <a:rPr dirty="0" sz="1200" spc="-5">
                <a:latin typeface="Times New Roman"/>
                <a:cs typeface="Times New Roman"/>
              </a:rPr>
              <a:t>Directivo </a:t>
            </a:r>
            <a:r>
              <a:rPr dirty="0" sz="1200" spc="-10">
                <a:latin typeface="Times New Roman"/>
                <a:cs typeface="Times New Roman"/>
              </a:rPr>
              <a:t>mediante </a:t>
            </a:r>
            <a:r>
              <a:rPr dirty="0" sz="1200" spc="-5">
                <a:latin typeface="Times New Roman"/>
                <a:cs typeface="Times New Roman"/>
              </a:rPr>
              <a:t>Acta Nº </a:t>
            </a:r>
            <a:r>
              <a:rPr dirty="0" sz="1200">
                <a:latin typeface="Times New Roman"/>
                <a:cs typeface="Times New Roman"/>
              </a:rPr>
              <a:t>1159, </a:t>
            </a:r>
            <a:r>
              <a:rPr dirty="0" sz="1200" spc="-5">
                <a:latin typeface="Times New Roman"/>
                <a:cs typeface="Times New Roman"/>
              </a:rPr>
              <a:t>en concordancia </a:t>
            </a:r>
            <a:r>
              <a:rPr dirty="0" sz="1200" spc="5">
                <a:latin typeface="Times New Roman"/>
                <a:cs typeface="Times New Roman"/>
              </a:rPr>
              <a:t>con </a:t>
            </a:r>
            <a:r>
              <a:rPr dirty="0" sz="1200" spc="-5">
                <a:latin typeface="Times New Roman"/>
                <a:cs typeface="Times New Roman"/>
              </a:rPr>
              <a:t>las </a:t>
            </a:r>
            <a:r>
              <a:rPr dirty="0" sz="1200">
                <a:latin typeface="Times New Roman"/>
                <a:cs typeface="Times New Roman"/>
              </a:rPr>
              <a:t>atribuciones  </a:t>
            </a:r>
            <a:r>
              <a:rPr dirty="0" sz="1200" spc="-5">
                <a:latin typeface="Times New Roman"/>
                <a:cs typeface="Times New Roman"/>
              </a:rPr>
              <a:t>contenidas </a:t>
            </a:r>
            <a:r>
              <a:rPr dirty="0" sz="1200" spc="5">
                <a:latin typeface="Times New Roman"/>
                <a:cs typeface="Times New Roman"/>
              </a:rPr>
              <a:t>en </a:t>
            </a:r>
            <a:r>
              <a:rPr dirty="0" sz="1200" spc="-15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Providencia Administrativa Nº </a:t>
            </a:r>
            <a:r>
              <a:rPr dirty="0" sz="1200">
                <a:latin typeface="Times New Roman"/>
                <a:cs typeface="Times New Roman"/>
              </a:rPr>
              <a:t>044 </a:t>
            </a:r>
            <a:r>
              <a:rPr dirty="0" sz="1200" spc="-5">
                <a:latin typeface="Times New Roman"/>
                <a:cs typeface="Times New Roman"/>
              </a:rPr>
              <a:t>del </a:t>
            </a:r>
            <a:r>
              <a:rPr dirty="0" sz="1200">
                <a:latin typeface="Times New Roman"/>
                <a:cs typeface="Times New Roman"/>
              </a:rPr>
              <a:t>03 de agosto de </a:t>
            </a:r>
            <a:r>
              <a:rPr dirty="0" sz="1200" spc="-5">
                <a:latin typeface="Times New Roman"/>
                <a:cs typeface="Times New Roman"/>
              </a:rPr>
              <a:t>2018, </a:t>
            </a:r>
            <a:r>
              <a:rPr dirty="0" sz="1200">
                <a:latin typeface="Times New Roman"/>
                <a:cs typeface="Times New Roman"/>
              </a:rPr>
              <a:t>que </a:t>
            </a:r>
            <a:r>
              <a:rPr dirty="0" sz="1200" spc="-10">
                <a:latin typeface="Times New Roman"/>
                <a:cs typeface="Times New Roman"/>
              </a:rPr>
              <a:t>dicta </a:t>
            </a:r>
            <a:r>
              <a:rPr dirty="0" sz="1200" spc="-15">
                <a:latin typeface="Times New Roman"/>
                <a:cs typeface="Times New Roman"/>
              </a:rPr>
              <a:t>la  </a:t>
            </a:r>
            <a:r>
              <a:rPr dirty="0" sz="1200" spc="-5">
                <a:latin typeface="Times New Roman"/>
                <a:cs typeface="Times New Roman"/>
              </a:rPr>
              <a:t>“NORMATIVA </a:t>
            </a:r>
            <a:r>
              <a:rPr dirty="0" sz="1200" spc="-10">
                <a:latin typeface="Times New Roman"/>
                <a:cs typeface="Times New Roman"/>
              </a:rPr>
              <a:t>SOBRE </a:t>
            </a:r>
            <a:r>
              <a:rPr dirty="0" sz="1200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UNIDAD DE </a:t>
            </a:r>
            <a:r>
              <a:rPr dirty="0" sz="1200">
                <a:latin typeface="Times New Roman"/>
                <a:cs typeface="Times New Roman"/>
              </a:rPr>
              <a:t>BIENES </a:t>
            </a:r>
            <a:r>
              <a:rPr dirty="0" sz="1200" spc="-10">
                <a:latin typeface="Times New Roman"/>
                <a:cs typeface="Times New Roman"/>
              </a:rPr>
              <a:t>PÚBLICOS </a:t>
            </a:r>
            <a:r>
              <a:rPr dirty="0" sz="1200">
                <a:latin typeface="Times New Roman"/>
                <a:cs typeface="Times New Roman"/>
              </a:rPr>
              <a:t>Y EL </a:t>
            </a:r>
            <a:r>
              <a:rPr dirty="0" sz="1200" spc="-5">
                <a:latin typeface="Times New Roman"/>
                <a:cs typeface="Times New Roman"/>
              </a:rPr>
              <a:t>RESPONSABLE  PATRIMONIAL DE  </a:t>
            </a:r>
            <a:r>
              <a:rPr dirty="0" sz="1200" spc="-10">
                <a:latin typeface="Times New Roman"/>
                <a:cs typeface="Times New Roman"/>
              </a:rPr>
              <a:t>LOS  ÓRGANOS  </a:t>
            </a:r>
            <a:r>
              <a:rPr dirty="0" sz="1200">
                <a:latin typeface="Times New Roman"/>
                <a:cs typeface="Times New Roman"/>
              </a:rPr>
              <a:t>Y </a:t>
            </a:r>
            <a:r>
              <a:rPr dirty="0" sz="1200" spc="-10">
                <a:latin typeface="Times New Roman"/>
                <a:cs typeface="Times New Roman"/>
              </a:rPr>
              <a:t>ENTES  </a:t>
            </a:r>
            <a:r>
              <a:rPr dirty="0" sz="1200">
                <a:latin typeface="Times New Roman"/>
                <a:cs typeface="Times New Roman"/>
              </a:rPr>
              <a:t>DEL </a:t>
            </a:r>
            <a:r>
              <a:rPr dirty="0" sz="1200" spc="-5">
                <a:latin typeface="Times New Roman"/>
                <a:cs typeface="Times New Roman"/>
              </a:rPr>
              <a:t>SECTOR  </a:t>
            </a:r>
            <a:r>
              <a:rPr dirty="0" sz="1200" spc="-10">
                <a:latin typeface="Times New Roman"/>
                <a:cs typeface="Times New Roman"/>
              </a:rPr>
              <a:t>PÚBLICO”,  </a:t>
            </a:r>
            <a:r>
              <a:rPr dirty="0" sz="1200" spc="-5">
                <a:latin typeface="Times New Roman"/>
                <a:cs typeface="Times New Roman"/>
              </a:rPr>
              <a:t>publicada  en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Gaceta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200" spc="-5">
                <a:latin typeface="Times New Roman"/>
                <a:cs typeface="Times New Roman"/>
              </a:rPr>
              <a:t>Oficial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la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República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Bolivariana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Venezuela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Nº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41.522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del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12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noviembre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2018,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emitida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10">
                <a:latin typeface="Times New Roman"/>
                <a:cs typeface="Times New Roman"/>
              </a:rPr>
              <a:t>por</a:t>
            </a:r>
            <a:endParaRPr sz="1200">
              <a:latin typeface="Times New Roman"/>
              <a:cs typeface="Times New Roman"/>
            </a:endParaRPr>
          </a:p>
          <a:p>
            <a:pPr algn="just" marL="12700" marR="12700">
              <a:lnSpc>
                <a:spcPct val="95800"/>
              </a:lnSpc>
              <a:spcBef>
                <a:spcPts val="35"/>
              </a:spcBef>
            </a:pPr>
            <a:r>
              <a:rPr dirty="0" sz="1200" spc="-15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Superintendencia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Bienes </a:t>
            </a:r>
            <a:r>
              <a:rPr dirty="0" sz="1200">
                <a:latin typeface="Times New Roman"/>
                <a:cs typeface="Times New Roman"/>
              </a:rPr>
              <a:t>Públicos, de </a:t>
            </a:r>
            <a:r>
              <a:rPr dirty="0" sz="1200" spc="-5">
                <a:latin typeface="Times New Roman"/>
                <a:cs typeface="Times New Roman"/>
              </a:rPr>
              <a:t>conformidad </a:t>
            </a:r>
            <a:r>
              <a:rPr dirty="0" sz="1200" spc="5">
                <a:latin typeface="Times New Roman"/>
                <a:cs typeface="Times New Roman"/>
              </a:rPr>
              <a:t>con </a:t>
            </a:r>
            <a:r>
              <a:rPr dirty="0" sz="1200" spc="-25">
                <a:latin typeface="Times New Roman"/>
                <a:cs typeface="Times New Roman"/>
              </a:rPr>
              <a:t>lo </a:t>
            </a:r>
            <a:r>
              <a:rPr dirty="0" sz="1200">
                <a:latin typeface="Times New Roman"/>
                <a:cs typeface="Times New Roman"/>
              </a:rPr>
              <a:t>dispuesto </a:t>
            </a:r>
            <a:r>
              <a:rPr dirty="0" sz="1200" spc="-5">
                <a:latin typeface="Times New Roman"/>
                <a:cs typeface="Times New Roman"/>
              </a:rPr>
              <a:t>en </a:t>
            </a:r>
            <a:r>
              <a:rPr dirty="0" sz="1200" spc="-15">
                <a:latin typeface="Times New Roman"/>
                <a:cs typeface="Times New Roman"/>
              </a:rPr>
              <a:t>los </a:t>
            </a:r>
            <a:r>
              <a:rPr dirty="0" sz="1200" spc="-5">
                <a:latin typeface="Times New Roman"/>
                <a:cs typeface="Times New Roman"/>
              </a:rPr>
              <a:t>artículos </a:t>
            </a:r>
            <a:r>
              <a:rPr dirty="0" sz="1200">
                <a:latin typeface="Times New Roman"/>
                <a:cs typeface="Times New Roman"/>
              </a:rPr>
              <a:t>14 y 72 </a:t>
            </a:r>
            <a:r>
              <a:rPr dirty="0" sz="1200" spc="10">
                <a:latin typeface="Times New Roman"/>
                <a:cs typeface="Times New Roman"/>
              </a:rPr>
              <a:t>de </a:t>
            </a:r>
            <a:r>
              <a:rPr dirty="0" sz="1200" spc="-25">
                <a:latin typeface="Times New Roman"/>
                <a:cs typeface="Times New Roman"/>
              </a:rPr>
              <a:t>la  </a:t>
            </a:r>
            <a:r>
              <a:rPr dirty="0" sz="1200">
                <a:latin typeface="Times New Roman"/>
                <a:cs typeface="Times New Roman"/>
              </a:rPr>
              <a:t>Ley </a:t>
            </a:r>
            <a:r>
              <a:rPr dirty="0" sz="1200" spc="-5">
                <a:latin typeface="Times New Roman"/>
                <a:cs typeface="Times New Roman"/>
              </a:rPr>
              <a:t>Orgánica </a:t>
            </a:r>
            <a:r>
              <a:rPr dirty="0" sz="1200">
                <a:latin typeface="Times New Roman"/>
                <a:cs typeface="Times New Roman"/>
              </a:rPr>
              <a:t>de Procedimientos </a:t>
            </a:r>
            <a:r>
              <a:rPr dirty="0" sz="1200" spc="-5">
                <a:latin typeface="Times New Roman"/>
                <a:cs typeface="Times New Roman"/>
              </a:rPr>
              <a:t>Administrativos </a:t>
            </a:r>
            <a:r>
              <a:rPr dirty="0" sz="1200">
                <a:latin typeface="Times New Roman"/>
                <a:cs typeface="Times New Roman"/>
              </a:rPr>
              <a:t>y </a:t>
            </a:r>
            <a:r>
              <a:rPr dirty="0" sz="1200" spc="5">
                <a:latin typeface="Times New Roman"/>
                <a:cs typeface="Times New Roman"/>
              </a:rPr>
              <a:t>el </a:t>
            </a:r>
            <a:r>
              <a:rPr dirty="0" sz="1200" spc="-5">
                <a:latin typeface="Times New Roman"/>
                <a:cs typeface="Times New Roman"/>
              </a:rPr>
              <a:t>artículo </a:t>
            </a:r>
            <a:r>
              <a:rPr dirty="0" sz="1200">
                <a:latin typeface="Times New Roman"/>
                <a:cs typeface="Times New Roman"/>
              </a:rPr>
              <a:t>37 de </a:t>
            </a:r>
            <a:r>
              <a:rPr dirty="0" sz="1200" spc="-25">
                <a:latin typeface="Times New Roman"/>
                <a:cs typeface="Times New Roman"/>
              </a:rPr>
              <a:t>la </a:t>
            </a:r>
            <a:r>
              <a:rPr dirty="0" sz="1200" spc="5">
                <a:latin typeface="Times New Roman"/>
                <a:cs typeface="Times New Roman"/>
              </a:rPr>
              <a:t>Ley </a:t>
            </a:r>
            <a:r>
              <a:rPr dirty="0" sz="1200" spc="-5">
                <a:latin typeface="Times New Roman"/>
                <a:cs typeface="Times New Roman"/>
              </a:rPr>
              <a:t>Orgánica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25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Contraloría  General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25">
                <a:latin typeface="Times New Roman"/>
                <a:cs typeface="Times New Roman"/>
              </a:rPr>
              <a:t>la </a:t>
            </a:r>
            <a:r>
              <a:rPr dirty="0" sz="1200">
                <a:latin typeface="Times New Roman"/>
                <a:cs typeface="Times New Roman"/>
              </a:rPr>
              <a:t>República y </a:t>
            </a:r>
            <a:r>
              <a:rPr dirty="0" sz="1200" spc="5">
                <a:latin typeface="Times New Roman"/>
                <a:cs typeface="Times New Roman"/>
              </a:rPr>
              <a:t>del </a:t>
            </a:r>
            <a:r>
              <a:rPr dirty="0" sz="1200">
                <a:latin typeface="Times New Roman"/>
                <a:cs typeface="Times New Roman"/>
              </a:rPr>
              <a:t>Sistema </a:t>
            </a:r>
            <a:r>
              <a:rPr dirty="0" sz="1200" spc="-5">
                <a:latin typeface="Times New Roman"/>
                <a:cs typeface="Times New Roman"/>
              </a:rPr>
              <a:t>Nacional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Control Fiscal, </a:t>
            </a:r>
            <a:r>
              <a:rPr dirty="0" sz="1200" spc="-10">
                <a:latin typeface="Times New Roman"/>
                <a:cs typeface="Times New Roman"/>
              </a:rPr>
              <a:t>se </a:t>
            </a:r>
            <a:r>
              <a:rPr dirty="0" sz="1200" spc="-5">
                <a:latin typeface="Times New Roman"/>
                <a:cs typeface="Times New Roman"/>
              </a:rPr>
              <a:t>establece </a:t>
            </a:r>
            <a:r>
              <a:rPr dirty="0" sz="1200" spc="-25">
                <a:latin typeface="Times New Roman"/>
                <a:cs typeface="Times New Roman"/>
              </a:rPr>
              <a:t>lo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siguiente</a:t>
            </a:r>
            <a:r>
              <a:rPr dirty="0" sz="1200" spc="-5" b="1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Times New Roman"/>
              <a:cs typeface="Times New Roman"/>
            </a:endParaRPr>
          </a:p>
          <a:p>
            <a:pPr algn="just" marL="1003300" marR="995680">
              <a:lnSpc>
                <a:spcPct val="95600"/>
              </a:lnSpc>
            </a:pPr>
            <a:r>
              <a:rPr dirty="0" sz="1200" b="1" i="1">
                <a:latin typeface="Times New Roman"/>
                <a:cs typeface="Times New Roman"/>
              </a:rPr>
              <a:t>Todos </a:t>
            </a:r>
            <a:r>
              <a:rPr dirty="0" sz="1200" spc="-5" b="1" i="1">
                <a:latin typeface="Times New Roman"/>
                <a:cs typeface="Times New Roman"/>
              </a:rPr>
              <a:t>los Responsables Administrativos </a:t>
            </a:r>
            <a:r>
              <a:rPr dirty="0" sz="1200" b="1" i="1">
                <a:latin typeface="Times New Roman"/>
                <a:cs typeface="Times New Roman"/>
              </a:rPr>
              <a:t>de </a:t>
            </a:r>
            <a:r>
              <a:rPr dirty="0" sz="1200" spc="-5" b="1" i="1">
                <a:latin typeface="Times New Roman"/>
                <a:cs typeface="Times New Roman"/>
              </a:rPr>
              <a:t>Bienes </a:t>
            </a:r>
            <a:r>
              <a:rPr dirty="0" sz="1200" b="1" i="1">
                <a:latin typeface="Times New Roman"/>
                <a:cs typeface="Times New Roman"/>
              </a:rPr>
              <a:t>Públicos de </a:t>
            </a:r>
            <a:r>
              <a:rPr dirty="0" sz="1200" spc="-5" b="1" i="1">
                <a:latin typeface="Times New Roman"/>
                <a:cs typeface="Times New Roman"/>
              </a:rPr>
              <a:t>los  </a:t>
            </a:r>
            <a:r>
              <a:rPr dirty="0" sz="1200" spc="-5" b="1" i="1">
                <a:latin typeface="Times New Roman"/>
                <a:cs typeface="Times New Roman"/>
              </a:rPr>
              <a:t>Vicerrectorados </a:t>
            </a:r>
            <a:r>
              <a:rPr dirty="0" sz="1200" b="1" i="1">
                <a:latin typeface="Times New Roman"/>
                <a:cs typeface="Times New Roman"/>
              </a:rPr>
              <a:t>y </a:t>
            </a:r>
            <a:r>
              <a:rPr dirty="0" sz="1200" spc="-5" b="1" i="1">
                <a:latin typeface="Times New Roman"/>
                <a:cs typeface="Times New Roman"/>
              </a:rPr>
              <a:t>Núcleos </a:t>
            </a:r>
            <a:r>
              <a:rPr dirty="0" sz="1200" spc="-10" b="1" i="1">
                <a:latin typeface="Times New Roman"/>
                <a:cs typeface="Times New Roman"/>
              </a:rPr>
              <a:t>respectivos, </a:t>
            </a:r>
            <a:r>
              <a:rPr dirty="0" sz="1200" spc="-5" b="1" i="1">
                <a:latin typeface="Times New Roman"/>
                <a:cs typeface="Times New Roman"/>
              </a:rPr>
              <a:t>tienen el deber </a:t>
            </a:r>
            <a:r>
              <a:rPr dirty="0" sz="1200" b="1" i="1">
                <a:latin typeface="Times New Roman"/>
                <a:cs typeface="Times New Roman"/>
              </a:rPr>
              <a:t>de </a:t>
            </a:r>
            <a:r>
              <a:rPr dirty="0" sz="1200" spc="-10" b="1" i="1">
                <a:latin typeface="Times New Roman"/>
                <a:cs typeface="Times New Roman"/>
              </a:rPr>
              <a:t>resguardar  </a:t>
            </a:r>
            <a:r>
              <a:rPr dirty="0" sz="1200" b="1" i="1">
                <a:latin typeface="Times New Roman"/>
                <a:cs typeface="Times New Roman"/>
              </a:rPr>
              <a:t>y </a:t>
            </a:r>
            <a:r>
              <a:rPr dirty="0" sz="1200" spc="-5" b="1" i="1">
                <a:latin typeface="Times New Roman"/>
                <a:cs typeface="Times New Roman"/>
              </a:rPr>
              <a:t>proteger los </a:t>
            </a:r>
            <a:r>
              <a:rPr dirty="0" sz="1200" b="1" i="1">
                <a:latin typeface="Times New Roman"/>
                <a:cs typeface="Times New Roman"/>
              </a:rPr>
              <a:t>Bienes Públicos </a:t>
            </a:r>
            <a:r>
              <a:rPr dirty="0" sz="1200" spc="-5" b="1" i="1">
                <a:latin typeface="Times New Roman"/>
                <a:cs typeface="Times New Roman"/>
              </a:rPr>
              <a:t>relacionados en el Inventario </a:t>
            </a:r>
            <a:r>
              <a:rPr dirty="0" sz="1200" b="1" i="1">
                <a:latin typeface="Times New Roman"/>
                <a:cs typeface="Times New Roman"/>
              </a:rPr>
              <a:t>de </a:t>
            </a:r>
            <a:r>
              <a:rPr dirty="0" sz="1200" spc="-10" b="1" i="1">
                <a:latin typeface="Times New Roman"/>
                <a:cs typeface="Times New Roman"/>
              </a:rPr>
              <a:t>su  </a:t>
            </a:r>
            <a:r>
              <a:rPr dirty="0" sz="1200" spc="-5" b="1" i="1">
                <a:latin typeface="Times New Roman"/>
                <a:cs typeface="Times New Roman"/>
              </a:rPr>
              <a:t>Unidad Académico-Administrativa, en </a:t>
            </a:r>
            <a:r>
              <a:rPr dirty="0" sz="1200" b="1" i="1">
                <a:latin typeface="Times New Roman"/>
                <a:cs typeface="Times New Roman"/>
              </a:rPr>
              <a:t>tal </a:t>
            </a:r>
            <a:r>
              <a:rPr dirty="0" sz="1200" spc="-10" b="1" i="1">
                <a:latin typeface="Times New Roman"/>
                <a:cs typeface="Times New Roman"/>
              </a:rPr>
              <a:t>sentido </a:t>
            </a:r>
            <a:r>
              <a:rPr dirty="0" sz="1200" spc="-5" b="1" i="1">
                <a:latin typeface="Times New Roman"/>
                <a:cs typeface="Times New Roman"/>
              </a:rPr>
              <a:t>deberán </a:t>
            </a:r>
            <a:r>
              <a:rPr dirty="0" sz="1200" b="1" i="1">
                <a:latin typeface="Times New Roman"/>
                <a:cs typeface="Times New Roman"/>
              </a:rPr>
              <a:t>mantener  </a:t>
            </a:r>
            <a:r>
              <a:rPr dirty="0" sz="1200" spc="-5" b="1" i="1">
                <a:latin typeface="Times New Roman"/>
                <a:cs typeface="Times New Roman"/>
              </a:rPr>
              <a:t>los </a:t>
            </a:r>
            <a:r>
              <a:rPr dirty="0" sz="1200" b="1" i="1">
                <a:latin typeface="Times New Roman"/>
                <a:cs typeface="Times New Roman"/>
              </a:rPr>
              <a:t>mismos </a:t>
            </a:r>
            <a:r>
              <a:rPr dirty="0" sz="1200" spc="-5" b="1" i="1">
                <a:latin typeface="Times New Roman"/>
                <a:cs typeface="Times New Roman"/>
              </a:rPr>
              <a:t>en </a:t>
            </a:r>
            <a:r>
              <a:rPr dirty="0" sz="1200" b="1" i="1">
                <a:latin typeface="Times New Roman"/>
                <a:cs typeface="Times New Roman"/>
              </a:rPr>
              <a:t>la </a:t>
            </a:r>
            <a:r>
              <a:rPr dirty="0" sz="1200" spc="-5" b="1" i="1">
                <a:latin typeface="Times New Roman"/>
                <a:cs typeface="Times New Roman"/>
              </a:rPr>
              <a:t>ubicación registrada en </a:t>
            </a:r>
            <a:r>
              <a:rPr dirty="0" sz="1200" b="1" i="1">
                <a:latin typeface="Times New Roman"/>
                <a:cs typeface="Times New Roman"/>
              </a:rPr>
              <a:t>la </a:t>
            </a:r>
            <a:r>
              <a:rPr dirty="0" sz="1200" spc="-10" b="1" i="1">
                <a:latin typeface="Times New Roman"/>
                <a:cs typeface="Times New Roman"/>
              </a:rPr>
              <a:t>base </a:t>
            </a:r>
            <a:r>
              <a:rPr dirty="0" sz="1200" b="1" i="1">
                <a:latin typeface="Times New Roman"/>
                <a:cs typeface="Times New Roman"/>
              </a:rPr>
              <a:t>de datos de la  </a:t>
            </a:r>
            <a:r>
              <a:rPr dirty="0" sz="1200" spc="-5" b="1" i="1">
                <a:latin typeface="Times New Roman"/>
                <a:cs typeface="Times New Roman"/>
              </a:rPr>
              <a:t>Dirección </a:t>
            </a:r>
            <a:r>
              <a:rPr dirty="0" sz="1200" b="1" i="1">
                <a:latin typeface="Times New Roman"/>
                <a:cs typeface="Times New Roman"/>
              </a:rPr>
              <a:t>de </a:t>
            </a:r>
            <a:r>
              <a:rPr dirty="0" sz="1200" spc="-5" b="1" i="1">
                <a:latin typeface="Times New Roman"/>
                <a:cs typeface="Times New Roman"/>
              </a:rPr>
              <a:t>Bienes </a:t>
            </a:r>
            <a:r>
              <a:rPr dirty="0" sz="1200" b="1" i="1">
                <a:latin typeface="Times New Roman"/>
                <a:cs typeface="Times New Roman"/>
              </a:rPr>
              <a:t>Públicos </a:t>
            </a:r>
            <a:r>
              <a:rPr dirty="0" sz="1200" spc="-5" b="1" i="1">
                <a:latin typeface="Times New Roman"/>
                <a:cs typeface="Times New Roman"/>
              </a:rPr>
              <a:t>durante el periodo vacacional, por </a:t>
            </a:r>
            <a:r>
              <a:rPr dirty="0" sz="1200" b="1" i="1">
                <a:latin typeface="Times New Roman"/>
                <a:cs typeface="Times New Roman"/>
              </a:rPr>
              <a:t>lo  </a:t>
            </a:r>
            <a:r>
              <a:rPr dirty="0" sz="1200" spc="-5" b="1" i="1">
                <a:latin typeface="Times New Roman"/>
                <a:cs typeface="Times New Roman"/>
              </a:rPr>
              <a:t>que no deberán realizar movilización </a:t>
            </a:r>
            <a:r>
              <a:rPr dirty="0" sz="1200" b="1" i="1">
                <a:latin typeface="Times New Roman"/>
                <a:cs typeface="Times New Roman"/>
              </a:rPr>
              <a:t>alguna de </a:t>
            </a:r>
            <a:r>
              <a:rPr dirty="0" sz="1200" spc="-10" b="1" i="1">
                <a:latin typeface="Times New Roman"/>
                <a:cs typeface="Times New Roman"/>
              </a:rPr>
              <a:t>los</a:t>
            </a:r>
            <a:r>
              <a:rPr dirty="0" sz="1200" spc="60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mismos.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12700" marR="5715" indent="359410">
              <a:lnSpc>
                <a:spcPct val="95800"/>
              </a:lnSpc>
            </a:pPr>
            <a:r>
              <a:rPr dirty="0" sz="1200">
                <a:latin typeface="Times New Roman"/>
                <a:cs typeface="Times New Roman"/>
              </a:rPr>
              <a:t>En </a:t>
            </a:r>
            <a:r>
              <a:rPr dirty="0" sz="1200" spc="5">
                <a:latin typeface="Times New Roman"/>
                <a:cs typeface="Times New Roman"/>
              </a:rPr>
              <a:t>tal </a:t>
            </a:r>
            <a:r>
              <a:rPr dirty="0" sz="1200" spc="-5">
                <a:latin typeface="Times New Roman"/>
                <a:cs typeface="Times New Roman"/>
              </a:rPr>
              <a:t>sentido, </a:t>
            </a:r>
            <a:r>
              <a:rPr dirty="0" sz="1200" spc="-25">
                <a:latin typeface="Times New Roman"/>
                <a:cs typeface="Times New Roman"/>
              </a:rPr>
              <a:t>la </a:t>
            </a:r>
            <a:r>
              <a:rPr dirty="0" sz="1200">
                <a:latin typeface="Times New Roman"/>
                <a:cs typeface="Times New Roman"/>
              </a:rPr>
              <a:t>Coordinación de Gestión </a:t>
            </a:r>
            <a:r>
              <a:rPr dirty="0" sz="1200" spc="-5">
                <a:latin typeface="Times New Roman"/>
                <a:cs typeface="Times New Roman"/>
              </a:rPr>
              <a:t>Patrimonial realizará </a:t>
            </a:r>
            <a:r>
              <a:rPr dirty="0" sz="1200" spc="-25">
                <a:latin typeface="Times New Roman"/>
                <a:cs typeface="Times New Roman"/>
              </a:rPr>
              <a:t>lo </a:t>
            </a:r>
            <a:r>
              <a:rPr dirty="0" sz="1200">
                <a:latin typeface="Times New Roman"/>
                <a:cs typeface="Times New Roman"/>
              </a:rPr>
              <a:t>conducente a </a:t>
            </a:r>
            <a:r>
              <a:rPr dirty="0" sz="1200" spc="-15">
                <a:latin typeface="Times New Roman"/>
                <a:cs typeface="Times New Roman"/>
              </a:rPr>
              <a:t>fin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5">
                <a:latin typeface="Times New Roman"/>
                <a:cs typeface="Times New Roman"/>
              </a:rPr>
              <a:t>divulgar  </a:t>
            </a:r>
            <a:r>
              <a:rPr dirty="0" sz="1200" spc="5">
                <a:latin typeface="Times New Roman"/>
                <a:cs typeface="Times New Roman"/>
              </a:rPr>
              <a:t>el </a:t>
            </a:r>
            <a:r>
              <a:rPr dirty="0" sz="1200" spc="-5">
                <a:latin typeface="Times New Roman"/>
                <a:cs typeface="Times New Roman"/>
              </a:rPr>
              <a:t>contenido </a:t>
            </a:r>
            <a:r>
              <a:rPr dirty="0" sz="1200" spc="5">
                <a:latin typeface="Times New Roman"/>
                <a:cs typeface="Times New Roman"/>
              </a:rPr>
              <a:t>del </a:t>
            </a:r>
            <a:r>
              <a:rPr dirty="0" sz="1200">
                <a:latin typeface="Times New Roman"/>
                <a:cs typeface="Times New Roman"/>
              </a:rPr>
              <a:t>presente </a:t>
            </a:r>
            <a:r>
              <a:rPr dirty="0" sz="1200" spc="-5">
                <a:latin typeface="Times New Roman"/>
                <a:cs typeface="Times New Roman"/>
              </a:rPr>
              <a:t>acto administrativo,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5">
                <a:latin typeface="Times New Roman"/>
                <a:cs typeface="Times New Roman"/>
              </a:rPr>
              <a:t>fin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15">
                <a:latin typeface="Times New Roman"/>
                <a:cs typeface="Times New Roman"/>
              </a:rPr>
              <a:t>la </a:t>
            </a:r>
            <a:r>
              <a:rPr dirty="0" sz="1200" spc="-5">
                <a:latin typeface="Times New Roman"/>
                <a:cs typeface="Times New Roman"/>
              </a:rPr>
              <a:t>preservación </a:t>
            </a:r>
            <a:r>
              <a:rPr dirty="0" sz="1200">
                <a:latin typeface="Times New Roman"/>
                <a:cs typeface="Times New Roman"/>
              </a:rPr>
              <a:t>de </a:t>
            </a:r>
            <a:r>
              <a:rPr dirty="0" sz="1200" spc="-15">
                <a:latin typeface="Times New Roman"/>
                <a:cs typeface="Times New Roman"/>
              </a:rPr>
              <a:t>los </a:t>
            </a:r>
            <a:r>
              <a:rPr dirty="0" sz="1200" spc="-5">
                <a:latin typeface="Times New Roman"/>
                <a:cs typeface="Times New Roman"/>
              </a:rPr>
              <a:t>Bienes </a:t>
            </a:r>
            <a:r>
              <a:rPr dirty="0" sz="1200">
                <a:latin typeface="Times New Roman"/>
                <a:cs typeface="Times New Roman"/>
              </a:rPr>
              <a:t>Públicos  </a:t>
            </a:r>
            <a:r>
              <a:rPr dirty="0" sz="1200" spc="-5">
                <a:latin typeface="Times New Roman"/>
                <a:cs typeface="Times New Roman"/>
              </a:rPr>
              <a:t>respectivos.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59532" y="8079105"/>
            <a:ext cx="3054350" cy="35560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448309" marR="5080" indent="-436245">
              <a:lnSpc>
                <a:spcPts val="1270"/>
              </a:lnSpc>
              <a:spcBef>
                <a:spcPts val="185"/>
              </a:spcBef>
            </a:pPr>
            <a:r>
              <a:rPr dirty="0" sz="1100" spc="-10">
                <a:latin typeface="Times New Roman"/>
                <a:cs typeface="Times New Roman"/>
              </a:rPr>
              <a:t>ABG. ANIBAL </a:t>
            </a:r>
            <a:r>
              <a:rPr dirty="0" sz="1100" spc="-5">
                <a:latin typeface="Times New Roman"/>
                <a:cs typeface="Times New Roman"/>
              </a:rPr>
              <a:t>ALEJANDRO UZCATEGUI SILVA  DIRECTOR DE BIENES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PÚBLICOS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WINDOWS XP EXTREMO</dc:creator>
  <dcterms:created xsi:type="dcterms:W3CDTF">2019-08-08T20:36:23Z</dcterms:created>
  <dcterms:modified xsi:type="dcterms:W3CDTF">2019-08-08T20:36:23Z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2019-08-08T00:00:00Z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2019-08-08T00:00:00Z</vt:filetime>
  </property>
</Properties>
</file>