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8" r:id="rId1"/>
  </p:sldMasterIdLst>
  <p:notesMasterIdLst>
    <p:notesMasterId r:id="rId5"/>
  </p:notesMasterIdLst>
  <p:sldIdLst>
    <p:sldId id="257" r:id="rId2"/>
    <p:sldId id="260" r:id="rId3"/>
    <p:sldId id="261" r:id="rId4"/>
  </p:sldIdLst>
  <p:sldSz cx="6858000" cy="6858000"/>
  <p:notesSz cx="6858000" cy="9144000"/>
  <p:defaultTextStyle>
    <a:defPPr>
      <a:defRPr lang="es-V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3F3F3"/>
    <a:srgbClr val="FC6806"/>
    <a:srgbClr val="2B34A5"/>
    <a:srgbClr val="195B26"/>
    <a:srgbClr val="8613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194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VE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4E3843-3358-4031-AE12-4EA1C4DDDAD4}" type="datetimeFigureOut">
              <a:rPr lang="es-VE" smtClean="0"/>
              <a:t>9/10/2024</a:t>
            </a:fld>
            <a:endParaRPr lang="es-VE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VE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V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A37FA1-4117-4D69-ADF1-49098E3438AE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679197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V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A37FA1-4117-4D69-ADF1-49098E3438AE}" type="slidenum">
              <a:rPr lang="es-VE" smtClean="0"/>
              <a:t>1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177579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DD15B9-C7E6-BD1E-B82D-5739E71A40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A00ADA62-BB02-E112-341C-1F36E9CEF5D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1A33B0A2-644E-607C-B8F9-F49D6754E7F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VE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DC02D58-3079-061E-AD18-20D209CE5B9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A37FA1-4117-4D69-ADF1-49098E3438AE}" type="slidenum">
              <a:rPr lang="es-VE" smtClean="0"/>
              <a:t>2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1595769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E18B64-3448-B7AF-DB6F-7A06C6E3CC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DD20F3FA-3286-C3DA-E81A-259787EB85A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C085236E-6EAC-6FC9-50F9-1555C77E6C2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VE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46F674E-304F-BAB8-2A2E-5774392707E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A37FA1-4117-4D69-ADF1-49098E3438AE}" type="slidenum">
              <a:rPr lang="es-VE" smtClean="0"/>
              <a:t>3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699781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3993B0-A2C4-8FD3-CA62-253DEBE545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122363"/>
            <a:ext cx="5143500" cy="2387600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6C9337F-3161-5271-AC99-07BB76D9C9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3602038"/>
            <a:ext cx="5143500" cy="1655762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s-ES"/>
              <a:t>Haga clic para modificar el estilo de subtítulo del patrón</a:t>
            </a:r>
            <a:endParaRPr lang="es-V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A82FED2-89C2-5B92-F9C4-73C3EE16B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B1642-4BDE-4982-AD6C-1A55764E9950}" type="datetimeFigureOut">
              <a:rPr lang="es-VE" smtClean="0"/>
              <a:t>9/10/2024</a:t>
            </a:fld>
            <a:endParaRPr lang="es-V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003368C-C365-092B-908A-5F8BFFB99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9DBA926-8102-4E33-DB18-ACE38B004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02E34-8CD0-4436-8C35-F0F00AFAF265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645234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76AFC7-C420-6C87-92F2-C177BD1D7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AAA4753-E4A6-F7BE-8C7B-F758DA652E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0955226-028C-70DE-26A6-8A16B28E5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B1642-4BDE-4982-AD6C-1A55764E9950}" type="datetimeFigureOut">
              <a:rPr lang="es-VE" smtClean="0"/>
              <a:t>9/10/2024</a:t>
            </a:fld>
            <a:endParaRPr lang="es-V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153C926-2E22-C4B5-185A-3184E6F5C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04AD30-4995-1E2A-AE68-A31B5696F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02E34-8CD0-4436-8C35-F0F00AFAF265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197818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F275AC0-A732-4268-8D05-7BE45DE862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07756" y="365125"/>
            <a:ext cx="1478756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50520A7-6531-DF68-9804-B2BFF8AECA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87" y="365125"/>
            <a:ext cx="4350544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3F7AFA2-7C59-C96B-CBDC-7116D808F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B1642-4BDE-4982-AD6C-1A55764E9950}" type="datetimeFigureOut">
              <a:rPr lang="es-VE" smtClean="0"/>
              <a:t>9/10/2024</a:t>
            </a:fld>
            <a:endParaRPr lang="es-V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ADDB806-AD39-BD4B-AFCD-28A655AB1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4520D1C-69FC-7EC6-8681-9551C6BC6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02E34-8CD0-4436-8C35-F0F00AFAF265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300599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5D0E73-6E2B-9844-B3AB-08E575DD20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15982A8-F344-08A9-3048-C1D225DA46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3BBE3AB-AF76-3E13-4414-4FC03C31F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B1642-4BDE-4982-AD6C-1A55764E9950}" type="datetimeFigureOut">
              <a:rPr lang="es-VE" smtClean="0"/>
              <a:t>9/10/2024</a:t>
            </a:fld>
            <a:endParaRPr lang="es-V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8283861-4A6A-E2E7-A900-5A1C97888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8140C6D-3614-E1B9-3EBE-83C449DAE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02E34-8CD0-4436-8C35-F0F00AFAF265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868998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0991C3-A6F3-6A3A-6288-00C9287AD6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6" y="1709739"/>
            <a:ext cx="5915025" cy="2852737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804D286-7034-07CE-9869-69835BAEB2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6" y="4589464"/>
            <a:ext cx="5915025" cy="150018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82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82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14F6E65-4E73-1C74-718D-1163E2C93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B1642-4BDE-4982-AD6C-1A55764E9950}" type="datetimeFigureOut">
              <a:rPr lang="es-VE" smtClean="0"/>
              <a:t>9/10/2024</a:t>
            </a:fld>
            <a:endParaRPr lang="es-V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349BDD-6590-6282-909E-5E8179BCE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DC9F329-C37B-1DE4-7480-0FD1CCEA2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02E34-8CD0-4436-8C35-F0F00AFAF265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945073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078CEE-6DF2-D2F8-D80C-16B1874FF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3F6FD09-332E-8B61-35ED-22BAC19027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488" y="1825625"/>
            <a:ext cx="291465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5224D34-33BA-1268-2975-381C235ACA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1863" y="1825625"/>
            <a:ext cx="291465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61E6704-D764-5B5F-9645-03704A1E9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B1642-4BDE-4982-AD6C-1A55764E9950}" type="datetimeFigureOut">
              <a:rPr lang="es-VE" smtClean="0"/>
              <a:t>9/10/2024</a:t>
            </a:fld>
            <a:endParaRPr lang="es-V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5BB7568-51AC-B4BE-6390-18AE7E80D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879B4C5-BCEB-DCF0-CB83-17EB86809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02E34-8CD0-4436-8C35-F0F00AFAF265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721086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99C3BF-844B-BABD-4059-2E2C8936BB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365126"/>
            <a:ext cx="5915025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A1F2135-F7E1-2B53-42E1-6012C0926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2381" y="1681163"/>
            <a:ext cx="2901255" cy="82391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4F7B752-9897-2FE6-1950-93E2F37FB7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381" y="2505075"/>
            <a:ext cx="2901255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A60F11F-59BD-F17A-E23E-34FFE1D33C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1681163"/>
            <a:ext cx="2915543" cy="82391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42781EF-9680-585F-CE91-D070BCAF60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2505075"/>
            <a:ext cx="2915543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839135B-CE11-23B4-8260-545D07330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B1642-4BDE-4982-AD6C-1A55764E9950}" type="datetimeFigureOut">
              <a:rPr lang="es-VE" smtClean="0"/>
              <a:t>9/10/2024</a:t>
            </a:fld>
            <a:endParaRPr lang="es-V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45E24D8-76A6-F217-5D50-DBEE08D2E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12EF03B-600F-3218-E0FC-66A1EED0E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02E34-8CD0-4436-8C35-F0F00AFAF265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636446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FB4F76-8A8A-61AF-6FB9-B6244550F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9056FD6-DE24-2D1E-A175-E46308623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B1642-4BDE-4982-AD6C-1A55764E9950}" type="datetimeFigureOut">
              <a:rPr lang="es-VE" smtClean="0"/>
              <a:t>9/10/2024</a:t>
            </a:fld>
            <a:endParaRPr lang="es-V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1267152-CE6E-BE42-472F-4BC14E93E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3F161A7-6340-1C91-A509-549FE9333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02E34-8CD0-4436-8C35-F0F00AFAF265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572878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BEBDDA7-89AE-83FC-FC46-AF06C7DA2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B1642-4BDE-4982-AD6C-1A55764E9950}" type="datetimeFigureOut">
              <a:rPr lang="es-VE" smtClean="0"/>
              <a:t>9/10/2024</a:t>
            </a:fld>
            <a:endParaRPr lang="es-V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7C680DA-26E9-D4DB-A68F-39F2BF872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C21D892-BEF2-A075-8310-4CE92999A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02E34-8CD0-4436-8C35-F0F00AFAF265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762720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1F4C74-80E9-AE52-FBF1-6AC6BA6879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457200"/>
            <a:ext cx="2211883" cy="16002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481DE63-3D80-15A0-DB28-F52F673A85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543" y="987426"/>
            <a:ext cx="3471863" cy="4873625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FF54966-1937-14F6-CA8F-F731799338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057400"/>
            <a:ext cx="2211883" cy="3811588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05A0351-3779-CA10-2A58-B86BEBC4C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B1642-4BDE-4982-AD6C-1A55764E9950}" type="datetimeFigureOut">
              <a:rPr lang="es-VE" smtClean="0"/>
              <a:t>9/10/2024</a:t>
            </a:fld>
            <a:endParaRPr lang="es-V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1EDBBF1-3C09-FED1-19D2-FE9E1D60A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440C523-E4FB-0C32-7397-ED5070D2D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02E34-8CD0-4436-8C35-F0F00AFAF265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933488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A29FC3-3DD5-B58B-7646-777ED4A8F9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457200"/>
            <a:ext cx="2211883" cy="16002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1DA8334-49E9-FA82-6CDE-B8258393BA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5543" y="987426"/>
            <a:ext cx="3471863" cy="4873625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es-V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AFC421C-9441-5F36-2836-86BCA255A1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057400"/>
            <a:ext cx="2211883" cy="3811588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5D1E5B0-C157-D735-8E17-D6B9D86DA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B1642-4BDE-4982-AD6C-1A55764E9950}" type="datetimeFigureOut">
              <a:rPr lang="es-VE" smtClean="0"/>
              <a:t>9/10/2024</a:t>
            </a:fld>
            <a:endParaRPr lang="es-V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D4EB7D4-9595-CBF3-7831-2E63A7DA8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51FEE68-A036-49FA-4504-C6591AA5B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02E34-8CD0-4436-8C35-F0F00AFAF265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300125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2C0E932-14D1-91CD-F7DA-6E635D1339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365126"/>
            <a:ext cx="59150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05662F2-91DD-B989-0844-5592879B92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1825625"/>
            <a:ext cx="59150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3DB738F-2CF9-936C-B4AC-DAC07C8218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6356351"/>
            <a:ext cx="1543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86B1642-4BDE-4982-AD6C-1A55764E9950}" type="datetimeFigureOut">
              <a:rPr lang="es-VE" smtClean="0"/>
              <a:t>9/10/2024</a:t>
            </a:fld>
            <a:endParaRPr lang="es-V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1E308CC-F598-404E-F999-A3B86A543C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6356351"/>
            <a:ext cx="23145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V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9FF91D7-042B-FDF0-0EF1-00985C65A3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6356351"/>
            <a:ext cx="1543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02E34-8CD0-4436-8C35-F0F00AFAF265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741554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9" r:id="rId1"/>
    <p:sldLayoutId id="2147483920" r:id="rId2"/>
    <p:sldLayoutId id="2147483921" r:id="rId3"/>
    <p:sldLayoutId id="2147483922" r:id="rId4"/>
    <p:sldLayoutId id="2147483923" r:id="rId5"/>
    <p:sldLayoutId id="2147483924" r:id="rId6"/>
    <p:sldLayoutId id="2147483925" r:id="rId7"/>
    <p:sldLayoutId id="2147483926" r:id="rId8"/>
    <p:sldLayoutId id="2147483927" r:id="rId9"/>
    <p:sldLayoutId id="2147483928" r:id="rId10"/>
    <p:sldLayoutId id="2147483929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VE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>
            <a:extLst>
              <a:ext uri="{FF2B5EF4-FFF2-40B4-BE49-F238E27FC236}">
                <a16:creationId xmlns:a16="http://schemas.microsoft.com/office/drawing/2014/main" id="{BEC0D82E-FD1F-4739-DCD5-972D305BDFD9}"/>
              </a:ext>
            </a:extLst>
          </p:cNvPr>
          <p:cNvSpPr txBox="1"/>
          <p:nvPr/>
        </p:nvSpPr>
        <p:spPr>
          <a:xfrm>
            <a:off x="-15577" y="6291942"/>
            <a:ext cx="6873577" cy="56605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s-VE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A423ACDC-757B-EE03-D5B2-C9EE6C5AD3A8}"/>
              </a:ext>
            </a:extLst>
          </p:cNvPr>
          <p:cNvSpPr txBox="1"/>
          <p:nvPr/>
        </p:nvSpPr>
        <p:spPr>
          <a:xfrm>
            <a:off x="326571" y="5998030"/>
            <a:ext cx="6497595" cy="566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VE" dirty="0"/>
          </a:p>
        </p:txBody>
      </p:sp>
      <p:pic>
        <p:nvPicPr>
          <p:cNvPr id="6" name="Picture 2" descr="https://lh6.googleusercontent.com/qXU_y7NXvsGHmQj14uNgGJzndr9ayYAMx6fCcu-MCGeNeQmjtgFZC4oTQjGr79hjge3zanb0eqIzpGXw81U2wtqNz0AKx3vpM6ZwmnTZUMQETHmgqaC6ZqQ8JA9Ieyf9ZmrIRGw9qkUkpD-dNEHW0g=s2048">
            <a:extLst>
              <a:ext uri="{FF2B5EF4-FFF2-40B4-BE49-F238E27FC236}">
                <a16:creationId xmlns:a16="http://schemas.microsoft.com/office/drawing/2014/main" id="{FEB3871F-6C75-5774-6B57-56DE845275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858000" cy="340582"/>
          </a:xfrm>
          <a:prstGeom prst="rect">
            <a:avLst/>
          </a:prstGeom>
          <a:noFill/>
        </p:spPr>
      </p:pic>
      <p:sp>
        <p:nvSpPr>
          <p:cNvPr id="9" name="4 Rectángulo">
            <a:extLst>
              <a:ext uri="{FF2B5EF4-FFF2-40B4-BE49-F238E27FC236}">
                <a16:creationId xmlns:a16="http://schemas.microsoft.com/office/drawing/2014/main" id="{26E1E6DA-AB0B-34F5-DCE8-2516DC7A8FB4}"/>
              </a:ext>
            </a:extLst>
          </p:cNvPr>
          <p:cNvSpPr/>
          <p:nvPr/>
        </p:nvSpPr>
        <p:spPr>
          <a:xfrm>
            <a:off x="-15577" y="323799"/>
            <a:ext cx="6873577" cy="1261884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 R O C E S O   D E   I N S C R I P C I </a:t>
            </a:r>
            <a:r>
              <a:rPr lang="es-ES" sz="19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Ó</a:t>
            </a:r>
            <a:r>
              <a:rPr lang="es-ES" sz="1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   </a:t>
            </a:r>
          </a:p>
          <a:p>
            <a:pPr algn="ctr"/>
            <a:r>
              <a:rPr lang="es-ES" sz="1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E R V I C I O   C O M U N I T A R I O</a:t>
            </a:r>
          </a:p>
          <a:p>
            <a:pPr algn="ctr"/>
            <a:r>
              <a:rPr lang="es-ES" sz="1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 E R Í O D O   2 0 2 4 – I </a:t>
            </a:r>
            <a:r>
              <a:rPr lang="es-ES" sz="19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s-ES" sz="1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(VPDS- BARINAS) </a:t>
            </a:r>
          </a:p>
          <a:p>
            <a:pPr algn="ctr"/>
            <a:endParaRPr lang="es-ES" sz="1900" dirty="0">
              <a:ln>
                <a:solidFill>
                  <a:schemeClr val="accent2">
                    <a:lumMod val="75000"/>
                  </a:schemeClr>
                </a:solidFill>
              </a:ln>
              <a:solidFill>
                <a:srgbClr val="FC680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5 Rectángulo">
            <a:extLst>
              <a:ext uri="{FF2B5EF4-FFF2-40B4-BE49-F238E27FC236}">
                <a16:creationId xmlns:a16="http://schemas.microsoft.com/office/drawing/2014/main" id="{4270202D-1455-A8A3-9765-09EFE1222D31}"/>
              </a:ext>
            </a:extLst>
          </p:cNvPr>
          <p:cNvSpPr/>
          <p:nvPr/>
        </p:nvSpPr>
        <p:spPr>
          <a:xfrm>
            <a:off x="0" y="1996946"/>
            <a:ext cx="6858000" cy="35394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800" dirty="0">
                <a:ln w="18000">
                  <a:noFill/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Rockwell"/>
              </a:rPr>
              <a:t>Inscripción de </a:t>
            </a:r>
          </a:p>
          <a:p>
            <a:pPr algn="ctr"/>
            <a:r>
              <a:rPr lang="es-ES" sz="2800" dirty="0">
                <a:ln w="18000">
                  <a:noFill/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Rockwell"/>
              </a:rPr>
              <a:t>Prestadores de Servicio Comunitario por el sistema Dux</a:t>
            </a:r>
          </a:p>
          <a:p>
            <a:pPr algn="ctr"/>
            <a:r>
              <a:rPr lang="es-ES" sz="2800" spc="50" dirty="0">
                <a:ln w="12700" cmpd="sng">
                  <a:noFill/>
                  <a:prstDash val="solid"/>
                </a:ln>
                <a:solidFill>
                  <a:schemeClr val="bg1"/>
                </a:solidFill>
                <a:effectLst>
                  <a:glow rad="53100">
                    <a:srgbClr val="855D5D">
                      <a:satMod val="180000"/>
                      <a:alpha val="30000"/>
                    </a:srgbClr>
                  </a:glow>
                </a:effectLst>
                <a:latin typeface="Rockwell"/>
              </a:rPr>
              <a:t>14/10/2024</a:t>
            </a:r>
            <a:r>
              <a:rPr lang="es-ES" sz="2800" dirty="0">
                <a:solidFill>
                  <a:schemeClr val="bg1"/>
                </a:solidFill>
                <a:latin typeface="Rockwell"/>
              </a:rPr>
              <a:t> </a:t>
            </a:r>
            <a:r>
              <a:rPr lang="es-ES" sz="2800" spc="50" dirty="0">
                <a:ln w="12700" cmpd="sng">
                  <a:noFill/>
                  <a:prstDash val="solid"/>
                </a:ln>
                <a:solidFill>
                  <a:schemeClr val="bg1"/>
                </a:solidFill>
                <a:effectLst>
                  <a:glow rad="53100">
                    <a:srgbClr val="855D5D">
                      <a:satMod val="180000"/>
                      <a:alpha val="30000"/>
                    </a:srgbClr>
                  </a:glow>
                </a:effectLst>
                <a:latin typeface="Rockwell"/>
              </a:rPr>
              <a:t>al 21/10/2024</a:t>
            </a:r>
          </a:p>
          <a:p>
            <a:pPr algn="ctr"/>
            <a:endParaRPr lang="es-ES" sz="2800" spc="50" dirty="0">
              <a:ln w="12700" cmpd="sng">
                <a:noFill/>
                <a:prstDash val="solid"/>
              </a:ln>
              <a:solidFill>
                <a:schemeClr val="bg1"/>
              </a:solidFill>
              <a:effectLst>
                <a:glow rad="53100">
                  <a:srgbClr val="855D5D">
                    <a:satMod val="180000"/>
                    <a:alpha val="30000"/>
                  </a:srgbClr>
                </a:glow>
              </a:effectLst>
              <a:latin typeface="Rockwell"/>
            </a:endParaRPr>
          </a:p>
          <a:p>
            <a:pPr algn="ctr"/>
            <a:endParaRPr lang="es-ES" sz="2800" spc="50" dirty="0">
              <a:ln w="12700" cmpd="sng">
                <a:noFill/>
                <a:prstDash val="solid"/>
              </a:ln>
              <a:solidFill>
                <a:schemeClr val="bg1"/>
              </a:solidFill>
              <a:effectLst>
                <a:glow rad="53100">
                  <a:srgbClr val="855D5D">
                    <a:satMod val="180000"/>
                    <a:alpha val="30000"/>
                  </a:srgbClr>
                </a:glow>
              </a:effectLst>
              <a:latin typeface="Rockwell"/>
            </a:endParaRPr>
          </a:p>
          <a:p>
            <a:pPr algn="ctr"/>
            <a:r>
              <a:rPr lang="es-ES" sz="2800" spc="50" dirty="0">
                <a:ln w="12700" cmpd="sng">
                  <a:noFill/>
                  <a:prstDash val="solid"/>
                </a:ln>
                <a:solidFill>
                  <a:schemeClr val="bg1"/>
                </a:solidFill>
                <a:effectLst>
                  <a:glow rad="53100">
                    <a:srgbClr val="855D5D">
                      <a:satMod val="180000"/>
                      <a:alpha val="30000"/>
                    </a:srgbClr>
                  </a:glow>
                </a:effectLst>
                <a:latin typeface="Rockwell"/>
              </a:rPr>
              <a:t>Validación de Documentos el día del curso según cronograma </a:t>
            </a:r>
          </a:p>
        </p:txBody>
      </p:sp>
      <p:pic>
        <p:nvPicPr>
          <p:cNvPr id="13" name="Imagen 12" descr="Logotipo&#10;&#10;Descripción generada automáticamente">
            <a:extLst>
              <a:ext uri="{FF2B5EF4-FFF2-40B4-BE49-F238E27FC236}">
                <a16:creationId xmlns:a16="http://schemas.microsoft.com/office/drawing/2014/main" id="{7A409F97-3323-092C-E7D6-B7FC2C5B810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foregroundMark x1="71930" y1="65052" x2="55556" y2="67128"/>
                        <a14:foregroundMark x1="55556" y1="67128" x2="41520" y2="74740"/>
                        <a14:foregroundMark x1="41520" y1="74740" x2="24269" y2="53979"/>
                        <a14:foregroundMark x1="30117" y1="80623" x2="45029" y2="79931"/>
                        <a14:foregroundMark x1="45029" y1="79931" x2="63743" y2="80969"/>
                        <a14:foregroundMark x1="63743" y1="80969" x2="26316" y2="84775"/>
                        <a14:foregroundMark x1="28070" y1="81315" x2="27778" y2="86159"/>
                        <a14:foregroundMark x1="56140" y1="67128" x2="56140" y2="67128"/>
                        <a14:foregroundMark x1="50877" y1="56055" x2="21930" y2="58131"/>
                        <a14:foregroundMark x1="21930" y1="58131" x2="39181" y2="60554"/>
                        <a14:foregroundMark x1="51754" y1="62630" x2="67836" y2="61246"/>
                        <a14:foregroundMark x1="67836" y1="61246" x2="50292" y2="61938"/>
                        <a14:foregroundMark x1="50292" y1="61938" x2="47076" y2="69204"/>
                        <a14:foregroundMark x1="69591" y1="24567" x2="67251" y2="16609"/>
                        <a14:foregroundMark x1="25146" y1="15571" x2="42398" y2="13495"/>
                        <a14:foregroundMark x1="42398" y1="13495" x2="76023" y2="19723"/>
                        <a14:foregroundMark x1="76023" y1="19723" x2="79532" y2="2318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3233" y="340582"/>
            <a:ext cx="1252155" cy="1080000"/>
          </a:xfrm>
          <a:prstGeom prst="rect">
            <a:avLst/>
          </a:prstGeom>
        </p:spPr>
      </p:pic>
      <p:pic>
        <p:nvPicPr>
          <p:cNvPr id="4" name="Imagen 3" descr="Icono&#10;&#10;Descripción generada automáticamente">
            <a:extLst>
              <a:ext uri="{FF2B5EF4-FFF2-40B4-BE49-F238E27FC236}">
                <a16:creationId xmlns:a16="http://schemas.microsoft.com/office/drawing/2014/main" id="{8EFB9CB2-F6F5-D246-DA84-105AC801215D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r="3" b="5995"/>
          <a:stretch/>
        </p:blipFill>
        <p:spPr>
          <a:xfrm>
            <a:off x="-20596" y="298744"/>
            <a:ext cx="902663" cy="1080000"/>
          </a:xfrm>
          <a:prstGeom prst="rect">
            <a:avLst/>
          </a:prstGeom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E5B0A725-C11E-0842-A631-2947CE9A3D7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168878" y="6172204"/>
            <a:ext cx="6993044" cy="622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4265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660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62C56E0-E492-E23B-008A-F8FFE514DB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>
            <a:extLst>
              <a:ext uri="{FF2B5EF4-FFF2-40B4-BE49-F238E27FC236}">
                <a16:creationId xmlns:a16="http://schemas.microsoft.com/office/drawing/2014/main" id="{40FA7E1C-37B8-04B8-1924-98694E8B0449}"/>
              </a:ext>
            </a:extLst>
          </p:cNvPr>
          <p:cNvSpPr txBox="1"/>
          <p:nvPr/>
        </p:nvSpPr>
        <p:spPr>
          <a:xfrm>
            <a:off x="-15577" y="6291942"/>
            <a:ext cx="6873577" cy="56605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s-VE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6EE5398-C75E-7331-0CBC-82485C9316D6}"/>
              </a:ext>
            </a:extLst>
          </p:cNvPr>
          <p:cNvSpPr txBox="1"/>
          <p:nvPr/>
        </p:nvSpPr>
        <p:spPr>
          <a:xfrm>
            <a:off x="326571" y="5998030"/>
            <a:ext cx="6497595" cy="566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VE" dirty="0"/>
          </a:p>
        </p:txBody>
      </p:sp>
      <p:pic>
        <p:nvPicPr>
          <p:cNvPr id="6" name="Picture 2" descr="https://lh6.googleusercontent.com/qXU_y7NXvsGHmQj14uNgGJzndr9ayYAMx6fCcu-MCGeNeQmjtgFZC4oTQjGr79hjge3zanb0eqIzpGXw81U2wtqNz0AKx3vpM6ZwmnTZUMQETHmgqaC6ZqQ8JA9Ieyf9ZmrIRGw9qkUkpD-dNEHW0g=s2048">
            <a:extLst>
              <a:ext uri="{FF2B5EF4-FFF2-40B4-BE49-F238E27FC236}">
                <a16:creationId xmlns:a16="http://schemas.microsoft.com/office/drawing/2014/main" id="{9D48373D-869D-5DC1-3F93-540CB44DFA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858000" cy="340582"/>
          </a:xfrm>
          <a:prstGeom prst="rect">
            <a:avLst/>
          </a:prstGeom>
          <a:noFill/>
        </p:spPr>
      </p:pic>
      <p:sp>
        <p:nvSpPr>
          <p:cNvPr id="9" name="4 Rectángulo">
            <a:extLst>
              <a:ext uri="{FF2B5EF4-FFF2-40B4-BE49-F238E27FC236}">
                <a16:creationId xmlns:a16="http://schemas.microsoft.com/office/drawing/2014/main" id="{BCBCFC67-29ED-7C47-55C5-7B86369A5364}"/>
              </a:ext>
            </a:extLst>
          </p:cNvPr>
          <p:cNvSpPr/>
          <p:nvPr/>
        </p:nvSpPr>
        <p:spPr>
          <a:xfrm>
            <a:off x="-15577" y="323799"/>
            <a:ext cx="6873577" cy="1261884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CURSO D E   I INDUCCIÓN PARA </a:t>
            </a:r>
          </a:p>
          <a:p>
            <a:pPr algn="ctr"/>
            <a:r>
              <a:rPr lang="es-ES" sz="1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PRESTADORES  DE</a:t>
            </a:r>
          </a:p>
          <a:p>
            <a:pPr algn="ctr"/>
            <a:r>
              <a:rPr lang="es-ES" sz="1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E R V I C I O   C O M U N I T A R I O</a:t>
            </a:r>
          </a:p>
          <a:p>
            <a:pPr algn="ctr"/>
            <a:r>
              <a:rPr lang="es-ES" sz="1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 E R Í O D O   2 0 2 4 – I </a:t>
            </a:r>
            <a:r>
              <a:rPr lang="es-ES" sz="19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s-ES" sz="1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(VPDS-BARINAS) </a:t>
            </a:r>
          </a:p>
        </p:txBody>
      </p:sp>
      <p:pic>
        <p:nvPicPr>
          <p:cNvPr id="13" name="Imagen 12" descr="Logotipo&#10;&#10;Descripción generada automáticamente">
            <a:extLst>
              <a:ext uri="{FF2B5EF4-FFF2-40B4-BE49-F238E27FC236}">
                <a16:creationId xmlns:a16="http://schemas.microsoft.com/office/drawing/2014/main" id="{D09E42A2-F48B-C956-47F8-F9D90904404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foregroundMark x1="71930" y1="65052" x2="55556" y2="67128"/>
                        <a14:foregroundMark x1="55556" y1="67128" x2="41520" y2="74740"/>
                        <a14:foregroundMark x1="41520" y1="74740" x2="24269" y2="53979"/>
                        <a14:foregroundMark x1="30117" y1="80623" x2="45029" y2="79931"/>
                        <a14:foregroundMark x1="45029" y1="79931" x2="63743" y2="80969"/>
                        <a14:foregroundMark x1="63743" y1="80969" x2="26316" y2="84775"/>
                        <a14:foregroundMark x1="28070" y1="81315" x2="27778" y2="86159"/>
                        <a14:foregroundMark x1="56140" y1="67128" x2="56140" y2="67128"/>
                        <a14:foregroundMark x1="50877" y1="56055" x2="21930" y2="58131"/>
                        <a14:foregroundMark x1="21930" y1="58131" x2="39181" y2="60554"/>
                        <a14:foregroundMark x1="51754" y1="62630" x2="67836" y2="61246"/>
                        <a14:foregroundMark x1="67836" y1="61246" x2="50292" y2="61938"/>
                        <a14:foregroundMark x1="50292" y1="61938" x2="47076" y2="69204"/>
                        <a14:foregroundMark x1="69591" y1="24567" x2="67251" y2="16609"/>
                        <a14:foregroundMark x1="25146" y1="15571" x2="42398" y2="13495"/>
                        <a14:foregroundMark x1="42398" y1="13495" x2="76023" y2="19723"/>
                        <a14:foregroundMark x1="76023" y1="19723" x2="79532" y2="2318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3233" y="340582"/>
            <a:ext cx="1252155" cy="1080000"/>
          </a:xfrm>
          <a:prstGeom prst="rect">
            <a:avLst/>
          </a:prstGeom>
        </p:spPr>
      </p:pic>
      <p:pic>
        <p:nvPicPr>
          <p:cNvPr id="4" name="Imagen 3" descr="Icono&#10;&#10;Descripción generada automáticamente">
            <a:extLst>
              <a:ext uri="{FF2B5EF4-FFF2-40B4-BE49-F238E27FC236}">
                <a16:creationId xmlns:a16="http://schemas.microsoft.com/office/drawing/2014/main" id="{BB1F27B1-4EB9-F0CB-9244-72182E2D812D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r="3" b="5995"/>
          <a:stretch/>
        </p:blipFill>
        <p:spPr>
          <a:xfrm>
            <a:off x="-20596" y="298744"/>
            <a:ext cx="902663" cy="1080000"/>
          </a:xfrm>
          <a:prstGeom prst="rect">
            <a:avLst/>
          </a:prstGeom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7B296ECA-3144-8B12-F788-EC840EA9B1A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168878" y="6172204"/>
            <a:ext cx="6993044" cy="622047"/>
          </a:xfrm>
          <a:prstGeom prst="rect">
            <a:avLst/>
          </a:prstGeom>
        </p:spPr>
      </p:pic>
      <p:sp>
        <p:nvSpPr>
          <p:cNvPr id="3" name="5 Rectángulo">
            <a:extLst>
              <a:ext uri="{FF2B5EF4-FFF2-40B4-BE49-F238E27FC236}">
                <a16:creationId xmlns:a16="http://schemas.microsoft.com/office/drawing/2014/main" id="{7B2EA972-591B-1A6D-E113-343B60E8AED5}"/>
              </a:ext>
            </a:extLst>
          </p:cNvPr>
          <p:cNvSpPr/>
          <p:nvPr/>
        </p:nvSpPr>
        <p:spPr>
          <a:xfrm>
            <a:off x="-20596" y="4783661"/>
            <a:ext cx="6949180" cy="150810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i="0" u="none" strike="noStrike" kern="1200" cap="none" spc="0" normalizeH="0" baseline="0" noProof="0" dirty="0">
                <a:ln w="18000">
                  <a:noFill/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Rockwell"/>
                <a:ea typeface="+mn-ea"/>
                <a:cs typeface="+mn-cs"/>
              </a:rPr>
              <a:t>(REZAGADOS)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000" spc="50" dirty="0">
                <a:ln w="12700" cmpd="sng">
                  <a:noFill/>
                  <a:prstDash val="solid"/>
                </a:ln>
                <a:solidFill>
                  <a:schemeClr val="bg1"/>
                </a:solidFill>
                <a:effectLst>
                  <a:glow rad="53100">
                    <a:srgbClr val="855D5D">
                      <a:satMod val="180000"/>
                      <a:alpha val="30000"/>
                    </a:srgbClr>
                  </a:glow>
                </a:effectLst>
                <a:latin typeface="Rockwell"/>
              </a:rPr>
              <a:t>31</a:t>
            </a:r>
            <a:r>
              <a:rPr kumimoji="0" lang="es-ES" sz="2000" i="0" u="none" strike="noStrike" kern="1200" cap="none" spc="50" normalizeH="0" baseline="0" noProof="0" dirty="0">
                <a:ln w="12700" cmpd="sng">
                  <a:noFill/>
                  <a:prstDash val="solid"/>
                </a:ln>
                <a:solidFill>
                  <a:schemeClr val="bg1"/>
                </a:solidFill>
                <a:effectLst>
                  <a:glow rad="53100">
                    <a:srgbClr val="855D5D">
                      <a:satMod val="180000"/>
                      <a:alpha val="30000"/>
                    </a:srgbClr>
                  </a:glow>
                </a:effectLst>
                <a:uLnTx/>
                <a:uFillTx/>
                <a:latin typeface="Rockwell"/>
                <a:ea typeface="+mn-ea"/>
                <a:cs typeface="+mn-cs"/>
              </a:rPr>
              <a:t>/10/2024 al 01/11/2024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2000" b="1" i="0" u="none" strike="noStrike" kern="1200" cap="none" spc="50" normalizeH="0" baseline="0" noProof="0" dirty="0">
              <a:ln w="12700" cmpd="sng">
                <a:solidFill>
                  <a:srgbClr val="FF0000"/>
                </a:solidFill>
                <a:prstDash val="solid"/>
              </a:ln>
              <a:solidFill>
                <a:srgbClr val="FFFF00"/>
              </a:solidFill>
              <a:effectLst>
                <a:glow rad="53100">
                  <a:srgbClr val="855D5D">
                    <a:satMod val="180000"/>
                    <a:alpha val="30000"/>
                  </a:srgbClr>
                </a:glow>
              </a:effectLst>
              <a:uLnTx/>
              <a:uFillTx/>
              <a:latin typeface="Rockwell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1" i="0" u="none" strike="noStrike" kern="1200" cap="none" spc="0" normalizeH="0" baseline="0" noProof="0" dirty="0">
                <a:ln w="50800"/>
                <a:solidFill>
                  <a:prstClr val="black">
                    <a:shade val="50000"/>
                  </a:prstClr>
                </a:solidFill>
                <a:effectLst/>
                <a:uLnTx/>
                <a:uFillTx/>
                <a:latin typeface="Rockwell"/>
                <a:ea typeface="+mn-ea"/>
                <a:cs typeface="+mn-cs"/>
              </a:rPr>
              <a:t>LUGAR: Cabaña 13.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1" i="0" u="none" strike="noStrike" kern="1200" cap="none" spc="0" normalizeH="0" baseline="0" noProof="0" dirty="0">
                <a:ln w="50800"/>
                <a:solidFill>
                  <a:prstClr val="black">
                    <a:shade val="50000"/>
                  </a:prstClr>
                </a:solidFill>
                <a:effectLst/>
                <a:uLnTx/>
                <a:uFillTx/>
                <a:latin typeface="Rockwell"/>
                <a:ea typeface="+mn-ea"/>
                <a:cs typeface="+mn-cs"/>
              </a:rPr>
              <a:t>HORA: 8:30 am a 12:30 pm – 2 pm a 4 pm 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83A6406A-25D8-DED8-BE25-A46640A415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8407374"/>
              </p:ext>
            </p:extLst>
          </p:nvPr>
        </p:nvGraphicFramePr>
        <p:xfrm>
          <a:off x="-20596" y="1726723"/>
          <a:ext cx="6878596" cy="3017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78596">
                  <a:extLst>
                    <a:ext uri="{9D8B030D-6E8A-4147-A177-3AD203B41FA5}">
                      <a16:colId xmlns:a16="http://schemas.microsoft.com/office/drawing/2014/main" val="2101575313"/>
                    </a:ext>
                  </a:extLst>
                </a:gridCol>
              </a:tblGrid>
              <a:tr h="2946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VE" sz="2000" b="0" i="0" u="none" strike="noStrike" kern="1200" cap="none" spc="0" normalizeH="0" baseline="0" dirty="0">
                          <a:ln w="18000">
                            <a:noFill/>
                            <a:prstDash val="solid"/>
                            <a:miter lim="800000"/>
                          </a:ln>
                          <a:solidFill>
                            <a:schemeClr val="bg1"/>
                          </a:solidFill>
                          <a:effectLst>
                            <a:outerShdw blurRad="25500" dist="23000" dir="7020000" algn="tl">
                              <a:srgbClr val="000000">
                                <a:alpha val="50000"/>
                              </a:srgbClr>
                            </a:outerShdw>
                          </a:effectLst>
                          <a:uLnTx/>
                          <a:uFillTx/>
                          <a:latin typeface="Rockwell"/>
                          <a:ea typeface="+mn-ea"/>
                          <a:cs typeface="+mn-cs"/>
                        </a:rPr>
                        <a:t>Programa de Ciencias de la Educación y Humanidades.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VE" sz="2000" b="0" i="0" u="none" strike="noStrike" kern="1200" cap="none" spc="0" normalizeH="0" baseline="0" dirty="0">
                          <a:ln w="18000">
                            <a:noFill/>
                            <a:prstDash val="solid"/>
                            <a:miter lim="800000"/>
                          </a:ln>
                          <a:solidFill>
                            <a:schemeClr val="bg1"/>
                          </a:solidFill>
                          <a:effectLst>
                            <a:outerShdw blurRad="25500" dist="23000" dir="7020000" algn="tl">
                              <a:srgbClr val="000000">
                                <a:alpha val="50000"/>
                              </a:srgbClr>
                            </a:outerShdw>
                          </a:effectLst>
                          <a:uLnTx/>
                          <a:uFillTx/>
                          <a:latin typeface="Rockwell"/>
                          <a:ea typeface="+mn-ea"/>
                          <a:cs typeface="+mn-cs"/>
                        </a:rPr>
                        <a:t> Programa  Ciencias Sociales y Económicas.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000" b="0" i="0" u="none" strike="noStrike" kern="1200" cap="none" spc="0" normalizeH="0" baseline="0" noProof="0" dirty="0">
                          <a:ln w="18000">
                            <a:noFill/>
                            <a:prstDash val="solid"/>
                            <a:miter lim="800000"/>
                          </a:ln>
                          <a:solidFill>
                            <a:schemeClr val="bg1"/>
                          </a:solidFill>
                          <a:effectLst>
                            <a:outerShdw blurRad="25500" dist="23000" dir="7020000" algn="tl">
                              <a:srgbClr val="000000">
                                <a:alpha val="50000"/>
                              </a:srgbClr>
                            </a:outerShdw>
                          </a:effectLst>
                          <a:uLnTx/>
                          <a:uFillTx/>
                          <a:latin typeface="Rockwell"/>
                          <a:ea typeface="+mn-ea"/>
                          <a:cs typeface="+mn-cs"/>
                        </a:rPr>
                        <a:t>28/10/2024</a:t>
                      </a:r>
                      <a:endParaRPr kumimoji="0" lang="es-VE" sz="2000" b="0" i="0" u="none" strike="noStrike" kern="1200" cap="none" spc="0" normalizeH="0" baseline="0" dirty="0">
                        <a:ln w="18000">
                          <a:noFill/>
                          <a:prstDash val="solid"/>
                          <a:miter lim="800000"/>
                        </a:ln>
                        <a:solidFill>
                          <a:schemeClr val="bg1"/>
                        </a:solidFill>
                        <a:effectLst>
                          <a:outerShdw blurRad="25500" dist="23000" dir="7020000" algn="tl">
                            <a:srgbClr val="000000">
                              <a:alpha val="50000"/>
                            </a:srgbClr>
                          </a:outerShdw>
                        </a:effectLst>
                        <a:uLnTx/>
                        <a:uFillTx/>
                        <a:latin typeface="Rockwell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2340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VE" sz="2000" i="0" u="none" strike="noStrike" kern="1200" cap="none" spc="0" normalizeH="0" baseline="0" dirty="0">
                          <a:ln w="18000">
                            <a:noFill/>
                            <a:prstDash val="solid"/>
                            <a:miter lim="800000"/>
                          </a:ln>
                          <a:solidFill>
                            <a:schemeClr val="bg1"/>
                          </a:solidFill>
                          <a:effectLst>
                            <a:outerShdw blurRad="25500" dist="23000" dir="7020000" algn="tl">
                              <a:srgbClr val="000000">
                                <a:alpha val="50000"/>
                              </a:srgbClr>
                            </a:outerShdw>
                          </a:effectLst>
                          <a:uLnTx/>
                          <a:uFillTx/>
                          <a:latin typeface="Rockwell"/>
                          <a:ea typeface="+mn-ea"/>
                          <a:cs typeface="+mn-cs"/>
                        </a:rPr>
                        <a:t>Programa De Ciencia Del Agro Y Del Mar 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VE" sz="2000" i="0" u="none" strike="noStrike" kern="1200" cap="none" spc="0" normalizeH="0" baseline="0" dirty="0">
                          <a:ln w="18000">
                            <a:noFill/>
                            <a:prstDash val="solid"/>
                            <a:miter lim="800000"/>
                          </a:ln>
                          <a:solidFill>
                            <a:schemeClr val="bg1"/>
                          </a:solidFill>
                          <a:effectLst>
                            <a:outerShdw blurRad="25500" dist="23000" dir="7020000" algn="tl">
                              <a:srgbClr val="000000">
                                <a:alpha val="50000"/>
                              </a:srgbClr>
                            </a:outerShdw>
                          </a:effectLst>
                          <a:uLnTx/>
                          <a:uFillTx/>
                          <a:latin typeface="Rockwell"/>
                          <a:ea typeface="+mn-ea"/>
                          <a:cs typeface="+mn-cs"/>
                        </a:rPr>
                        <a:t>Programa De Ciencias Básicas Y Aplicada.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000" i="0" u="none" strike="noStrike" kern="1200" cap="none" spc="0" normalizeH="0" baseline="0" noProof="0" dirty="0">
                          <a:ln w="18000">
                            <a:noFill/>
                            <a:prstDash val="solid"/>
                            <a:miter lim="800000"/>
                          </a:ln>
                          <a:solidFill>
                            <a:schemeClr val="bg1"/>
                          </a:solidFill>
                          <a:effectLst>
                            <a:outerShdw blurRad="25500" dist="23000" dir="7020000" algn="tl">
                              <a:srgbClr val="000000">
                                <a:alpha val="50000"/>
                              </a:srgbClr>
                            </a:outerShdw>
                          </a:effectLst>
                          <a:uLnTx/>
                          <a:uFillTx/>
                          <a:latin typeface="Rockwell"/>
                          <a:ea typeface="+mn-ea"/>
                          <a:cs typeface="+mn-cs"/>
                        </a:rPr>
                        <a:t>29/10/2024</a:t>
                      </a:r>
                      <a:endParaRPr kumimoji="0" lang="es-VE" sz="2000" i="0" u="none" strike="noStrike" kern="1200" cap="none" spc="0" normalizeH="0" baseline="0" dirty="0">
                        <a:ln w="18000">
                          <a:noFill/>
                          <a:prstDash val="solid"/>
                          <a:miter lim="800000"/>
                        </a:ln>
                        <a:solidFill>
                          <a:schemeClr val="bg1"/>
                        </a:solidFill>
                        <a:effectLst>
                          <a:outerShdw blurRad="25500" dist="23000" dir="7020000" algn="tl">
                            <a:srgbClr val="000000">
                              <a:alpha val="50000"/>
                            </a:srgbClr>
                          </a:outerShdw>
                        </a:effectLst>
                        <a:uLnTx/>
                        <a:uFillTx/>
                        <a:latin typeface="Rockwell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63058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VE" sz="2000" i="0" u="none" strike="noStrike" kern="1200" cap="none" spc="0" normalizeH="0" baseline="0" dirty="0">
                          <a:ln w="18000">
                            <a:noFill/>
                            <a:prstDash val="solid"/>
                            <a:miter lim="800000"/>
                          </a:ln>
                          <a:solidFill>
                            <a:schemeClr val="bg1"/>
                          </a:solidFill>
                          <a:effectLst>
                            <a:outerShdw blurRad="25500" dist="23000" dir="7020000" algn="tl">
                              <a:srgbClr val="000000">
                                <a:alpha val="50000"/>
                              </a:srgbClr>
                            </a:outerShdw>
                          </a:effectLst>
                          <a:uLnTx/>
                          <a:uFillTx/>
                          <a:latin typeface="Rockwell"/>
                          <a:ea typeface="+mn-ea"/>
                          <a:cs typeface="+mn-cs"/>
                        </a:rPr>
                        <a:t>Programa De Ciencias Jurídicas y Políticas.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VE" sz="2000" i="0" u="none" strike="noStrike" kern="1200" cap="none" spc="0" normalizeH="0" baseline="0" dirty="0">
                          <a:ln w="18000">
                            <a:noFill/>
                            <a:prstDash val="solid"/>
                            <a:miter lim="800000"/>
                          </a:ln>
                          <a:solidFill>
                            <a:schemeClr val="bg1"/>
                          </a:solidFill>
                          <a:effectLst>
                            <a:outerShdw blurRad="25500" dist="23000" dir="7020000" algn="tl">
                              <a:srgbClr val="000000">
                                <a:alpha val="50000"/>
                              </a:srgbClr>
                            </a:outerShdw>
                          </a:effectLst>
                          <a:uLnTx/>
                          <a:uFillTx/>
                          <a:latin typeface="Rockwell"/>
                          <a:ea typeface="+mn-ea"/>
                          <a:cs typeface="+mn-cs"/>
                        </a:rPr>
                        <a:t>Programa de Ciencias De La Salud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000" i="0" u="none" strike="noStrike" kern="1200" cap="none" spc="0" normalizeH="0" baseline="0" noProof="0" dirty="0">
                          <a:ln w="18000">
                            <a:noFill/>
                            <a:prstDash val="solid"/>
                            <a:miter lim="800000"/>
                          </a:ln>
                          <a:solidFill>
                            <a:schemeClr val="bg1"/>
                          </a:solidFill>
                          <a:effectLst>
                            <a:outerShdw blurRad="25500" dist="23000" dir="7020000" algn="tl">
                              <a:srgbClr val="000000">
                                <a:alpha val="50000"/>
                              </a:srgbClr>
                            </a:outerShdw>
                          </a:effectLst>
                          <a:uLnTx/>
                          <a:uFillTx/>
                          <a:latin typeface="Rockwell"/>
                          <a:ea typeface="+mn-ea"/>
                          <a:cs typeface="+mn-cs"/>
                        </a:rPr>
                        <a:t>30/10/2024</a:t>
                      </a:r>
                      <a:endParaRPr kumimoji="0" lang="es-VE" sz="2000" i="0" u="none" strike="noStrike" kern="1200" cap="none" spc="0" normalizeH="0" baseline="0" dirty="0">
                        <a:ln w="18000">
                          <a:noFill/>
                          <a:prstDash val="solid"/>
                          <a:miter lim="800000"/>
                        </a:ln>
                        <a:solidFill>
                          <a:schemeClr val="bg1"/>
                        </a:solidFill>
                        <a:effectLst>
                          <a:outerShdw blurRad="25500" dist="23000" dir="7020000" algn="tl">
                            <a:srgbClr val="000000">
                              <a:alpha val="50000"/>
                            </a:srgbClr>
                          </a:outerShdw>
                        </a:effectLst>
                        <a:uLnTx/>
                        <a:uFillTx/>
                        <a:latin typeface="Rockwell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0673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0900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660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3C203B3-5915-17DF-3969-88EEF3A597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>
            <a:extLst>
              <a:ext uri="{FF2B5EF4-FFF2-40B4-BE49-F238E27FC236}">
                <a16:creationId xmlns:a16="http://schemas.microsoft.com/office/drawing/2014/main" id="{94CD7AA7-3200-460C-B24C-BB2DEDE3BC90}"/>
              </a:ext>
            </a:extLst>
          </p:cNvPr>
          <p:cNvSpPr txBox="1"/>
          <p:nvPr/>
        </p:nvSpPr>
        <p:spPr>
          <a:xfrm>
            <a:off x="-15577" y="6291942"/>
            <a:ext cx="6873577" cy="56605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s-VE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79633B52-A00E-0919-D526-20CA4673FBBA}"/>
              </a:ext>
            </a:extLst>
          </p:cNvPr>
          <p:cNvSpPr txBox="1"/>
          <p:nvPr/>
        </p:nvSpPr>
        <p:spPr>
          <a:xfrm>
            <a:off x="326571" y="5998030"/>
            <a:ext cx="6497595" cy="566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VE" dirty="0"/>
          </a:p>
        </p:txBody>
      </p:sp>
      <p:pic>
        <p:nvPicPr>
          <p:cNvPr id="6" name="Picture 2" descr="https://lh6.googleusercontent.com/qXU_y7NXvsGHmQj14uNgGJzndr9ayYAMx6fCcu-MCGeNeQmjtgFZC4oTQjGr79hjge3zanb0eqIzpGXw81U2wtqNz0AKx3vpM6ZwmnTZUMQETHmgqaC6ZqQ8JA9Ieyf9ZmrIRGw9qkUkpD-dNEHW0g=s2048">
            <a:extLst>
              <a:ext uri="{FF2B5EF4-FFF2-40B4-BE49-F238E27FC236}">
                <a16:creationId xmlns:a16="http://schemas.microsoft.com/office/drawing/2014/main" id="{FA1FCC2F-F5AC-948D-493F-AE27E928B1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858000" cy="340582"/>
          </a:xfrm>
          <a:prstGeom prst="rect">
            <a:avLst/>
          </a:prstGeom>
          <a:noFill/>
        </p:spPr>
      </p:pic>
      <p:sp>
        <p:nvSpPr>
          <p:cNvPr id="9" name="4 Rectángulo">
            <a:extLst>
              <a:ext uri="{FF2B5EF4-FFF2-40B4-BE49-F238E27FC236}">
                <a16:creationId xmlns:a16="http://schemas.microsoft.com/office/drawing/2014/main" id="{7585AD89-9B62-E35D-105D-DE7A6367FFB8}"/>
              </a:ext>
            </a:extLst>
          </p:cNvPr>
          <p:cNvSpPr/>
          <p:nvPr/>
        </p:nvSpPr>
        <p:spPr>
          <a:xfrm>
            <a:off x="-15577" y="323799"/>
            <a:ext cx="6873577" cy="1631216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CURSO D E   I INDUCCIÓN PARA </a:t>
            </a:r>
          </a:p>
          <a:p>
            <a:pPr algn="ctr"/>
            <a:r>
              <a:rPr lang="es-E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PRESTADORES  DE</a:t>
            </a:r>
          </a:p>
          <a:p>
            <a:pPr algn="ctr"/>
            <a:r>
              <a:rPr lang="es-E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E R V I C I O   C O M U N I T A R I O</a:t>
            </a:r>
          </a:p>
          <a:p>
            <a:pPr algn="ctr"/>
            <a:r>
              <a:rPr lang="es-E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 E R Í O D O   2 0 2 4 – I </a:t>
            </a:r>
            <a:r>
              <a:rPr lang="es-ES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s-E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(VPDS-BARINAS) </a:t>
            </a:r>
          </a:p>
          <a:p>
            <a:pPr algn="ctr"/>
            <a:endParaRPr lang="es-ES" sz="2000" dirty="0">
              <a:ln>
                <a:solidFill>
                  <a:schemeClr val="accent2">
                    <a:lumMod val="75000"/>
                  </a:schemeClr>
                </a:solidFill>
              </a:ln>
              <a:solidFill>
                <a:srgbClr val="FC680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Imagen 12" descr="Logotipo&#10;&#10;Descripción generada automáticamente">
            <a:extLst>
              <a:ext uri="{FF2B5EF4-FFF2-40B4-BE49-F238E27FC236}">
                <a16:creationId xmlns:a16="http://schemas.microsoft.com/office/drawing/2014/main" id="{6F20199E-2D9C-82FB-577F-F5732D81C1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foregroundMark x1="71930" y1="65052" x2="55556" y2="67128"/>
                        <a14:foregroundMark x1="55556" y1="67128" x2="41520" y2="74740"/>
                        <a14:foregroundMark x1="41520" y1="74740" x2="24269" y2="53979"/>
                        <a14:foregroundMark x1="30117" y1="80623" x2="45029" y2="79931"/>
                        <a14:foregroundMark x1="45029" y1="79931" x2="63743" y2="80969"/>
                        <a14:foregroundMark x1="63743" y1="80969" x2="26316" y2="84775"/>
                        <a14:foregroundMark x1="28070" y1="81315" x2="27778" y2="86159"/>
                        <a14:foregroundMark x1="56140" y1="67128" x2="56140" y2="67128"/>
                        <a14:foregroundMark x1="50877" y1="56055" x2="21930" y2="58131"/>
                        <a14:foregroundMark x1="21930" y1="58131" x2="39181" y2="60554"/>
                        <a14:foregroundMark x1="51754" y1="62630" x2="67836" y2="61246"/>
                        <a14:foregroundMark x1="67836" y1="61246" x2="50292" y2="61938"/>
                        <a14:foregroundMark x1="50292" y1="61938" x2="47076" y2="69204"/>
                        <a14:foregroundMark x1="69591" y1="24567" x2="67251" y2="16609"/>
                        <a14:foregroundMark x1="25146" y1="15571" x2="42398" y2="13495"/>
                        <a14:foregroundMark x1="42398" y1="13495" x2="76023" y2="19723"/>
                        <a14:foregroundMark x1="76023" y1="19723" x2="79532" y2="2318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3233" y="340582"/>
            <a:ext cx="1252155" cy="1080000"/>
          </a:xfrm>
          <a:prstGeom prst="rect">
            <a:avLst/>
          </a:prstGeom>
        </p:spPr>
      </p:pic>
      <p:pic>
        <p:nvPicPr>
          <p:cNvPr id="4" name="Imagen 3" descr="Icono&#10;&#10;Descripción generada automáticamente">
            <a:extLst>
              <a:ext uri="{FF2B5EF4-FFF2-40B4-BE49-F238E27FC236}">
                <a16:creationId xmlns:a16="http://schemas.microsoft.com/office/drawing/2014/main" id="{4CE30156-70C5-2EBB-CB95-199B62642BAA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r="3" b="5995"/>
          <a:stretch/>
        </p:blipFill>
        <p:spPr>
          <a:xfrm>
            <a:off x="-20596" y="298744"/>
            <a:ext cx="902663" cy="1080000"/>
          </a:xfrm>
          <a:prstGeom prst="rect">
            <a:avLst/>
          </a:prstGeom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45BF831F-8894-608C-6463-B27759D11E9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168878" y="6172204"/>
            <a:ext cx="6993044" cy="622047"/>
          </a:xfrm>
          <a:prstGeom prst="rect">
            <a:avLst/>
          </a:prstGeom>
        </p:spPr>
      </p:pic>
      <p:sp>
        <p:nvSpPr>
          <p:cNvPr id="3" name="5 Rectángulo">
            <a:extLst>
              <a:ext uri="{FF2B5EF4-FFF2-40B4-BE49-F238E27FC236}">
                <a16:creationId xmlns:a16="http://schemas.microsoft.com/office/drawing/2014/main" id="{3DC4E74E-324F-3B7E-2074-40F20189EBBE}"/>
              </a:ext>
            </a:extLst>
          </p:cNvPr>
          <p:cNvSpPr/>
          <p:nvPr/>
        </p:nvSpPr>
        <p:spPr>
          <a:xfrm>
            <a:off x="-20596" y="1670346"/>
            <a:ext cx="6878596" cy="34778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VE" sz="2000" noProof="0" dirty="0">
              <a:ln w="18000">
                <a:noFill/>
                <a:prstDash val="solid"/>
                <a:miter lim="800000"/>
              </a:ln>
              <a:solidFill>
                <a:schemeClr val="bg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Rockwel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VE" sz="2000" noProof="0" dirty="0">
              <a:ln w="18000">
                <a:noFill/>
                <a:prstDash val="solid"/>
                <a:miter lim="800000"/>
              </a:ln>
              <a:solidFill>
                <a:schemeClr val="bg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Rockwel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VE" sz="2000" dirty="0">
              <a:ln w="18000">
                <a:noFill/>
                <a:prstDash val="solid"/>
                <a:miter lim="800000"/>
              </a:ln>
              <a:solidFill>
                <a:schemeClr val="bg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Rockwel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VE" sz="2800" noProof="0" dirty="0">
                <a:ln w="18000">
                  <a:noFill/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Rockwell"/>
              </a:rPr>
              <a:t>Fecha: 21 al 23 de octubre 2024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VE" sz="2000" noProof="0" dirty="0">
              <a:ln w="18000">
                <a:noFill/>
                <a:prstDash val="solid"/>
                <a:miter lim="800000"/>
              </a:ln>
              <a:solidFill>
                <a:schemeClr val="bg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Rockwel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VE" sz="2000" dirty="0">
              <a:ln w="18000">
                <a:noFill/>
                <a:prstDash val="solid"/>
                <a:miter lim="800000"/>
              </a:ln>
              <a:solidFill>
                <a:schemeClr val="bg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Rockwel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VE" sz="2000" noProof="0" dirty="0">
              <a:ln w="18000">
                <a:noFill/>
                <a:prstDash val="solid"/>
                <a:miter lim="800000"/>
              </a:ln>
              <a:solidFill>
                <a:schemeClr val="bg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Rockwel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VE" sz="2000" noProof="0" dirty="0">
              <a:ln w="18000">
                <a:noFill/>
                <a:prstDash val="solid"/>
                <a:miter lim="800000"/>
              </a:ln>
              <a:solidFill>
                <a:schemeClr val="bg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Rockwel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2000" b="1" i="0" u="none" strike="noStrike" kern="1200" cap="none" spc="50" normalizeH="0" baseline="0" noProof="0" dirty="0">
              <a:ln w="12700" cmpd="sng">
                <a:solidFill>
                  <a:srgbClr val="FF0000"/>
                </a:solidFill>
                <a:prstDash val="solid"/>
              </a:ln>
              <a:solidFill>
                <a:srgbClr val="FFFF00"/>
              </a:solidFill>
              <a:effectLst>
                <a:glow rad="53100">
                  <a:srgbClr val="855D5D">
                    <a:satMod val="180000"/>
                    <a:alpha val="30000"/>
                  </a:srgbClr>
                </a:glow>
              </a:effectLst>
              <a:uLnTx/>
              <a:uFillTx/>
              <a:latin typeface="Rockwell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1" i="0" u="none" strike="noStrike" kern="1200" cap="none" spc="0" normalizeH="0" baseline="0" noProof="0" dirty="0">
                <a:ln w="50800"/>
                <a:solidFill>
                  <a:prstClr val="black">
                    <a:shade val="50000"/>
                  </a:prstClr>
                </a:solidFill>
                <a:effectLst/>
                <a:uLnTx/>
                <a:uFillTx/>
                <a:latin typeface="Rockwell"/>
                <a:ea typeface="+mn-ea"/>
                <a:cs typeface="+mn-cs"/>
              </a:rPr>
              <a:t>LUGAR: Cabaña 13.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1" i="0" u="none" strike="noStrike" kern="1200" cap="none" spc="0" normalizeH="0" baseline="0" noProof="0" dirty="0">
                <a:ln w="50800"/>
                <a:solidFill>
                  <a:prstClr val="black">
                    <a:shade val="50000"/>
                  </a:prstClr>
                </a:solidFill>
                <a:effectLst/>
                <a:uLnTx/>
                <a:uFillTx/>
                <a:latin typeface="Rockwell"/>
                <a:ea typeface="+mn-ea"/>
                <a:cs typeface="+mn-cs"/>
              </a:rPr>
              <a:t>HORA: 8:30 am a 11:30 </a:t>
            </a:r>
            <a:r>
              <a:rPr lang="es-ES" sz="1600" b="1" dirty="0">
                <a:ln w="50800"/>
                <a:solidFill>
                  <a:prstClr val="black">
                    <a:shade val="50000"/>
                  </a:prstClr>
                </a:solidFill>
                <a:latin typeface="Rockwell"/>
              </a:rPr>
              <a:t>a</a:t>
            </a:r>
            <a:r>
              <a:rPr kumimoji="0" lang="es-ES" sz="1600" b="1" i="0" u="none" strike="noStrike" kern="1200" cap="none" spc="0" normalizeH="0" baseline="0" noProof="0" dirty="0">
                <a:ln w="50800"/>
                <a:solidFill>
                  <a:prstClr val="black">
                    <a:shade val="50000"/>
                  </a:prstClr>
                </a:solidFill>
                <a:effectLst/>
                <a:uLnTx/>
                <a:uFillTx/>
                <a:latin typeface="Rockwell"/>
                <a:ea typeface="+mn-ea"/>
                <a:cs typeface="+mn-cs"/>
              </a:rPr>
              <a:t>m  </a:t>
            </a:r>
          </a:p>
        </p:txBody>
      </p:sp>
    </p:spTree>
    <p:extLst>
      <p:ext uri="{BB962C8B-B14F-4D97-AF65-F5344CB8AC3E}">
        <p14:creationId xmlns:p14="http://schemas.microsoft.com/office/powerpoint/2010/main" val="20749117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317</TotalTime>
  <Words>264</Words>
  <Application>Microsoft Office PowerPoint</Application>
  <PresentationFormat>Personalizado</PresentationFormat>
  <Paragraphs>45</Paragraphs>
  <Slides>3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Aptos</vt:lpstr>
      <vt:lpstr>Aptos Display</vt:lpstr>
      <vt:lpstr>Arial</vt:lpstr>
      <vt:lpstr>Rockwell</vt:lpstr>
      <vt:lpstr>Times New Roman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Rosmari Uranga de Cobaria</dc:creator>
  <cp:lastModifiedBy>Rosmari del valle Uranga Macabeo</cp:lastModifiedBy>
  <cp:revision>10</cp:revision>
  <dcterms:created xsi:type="dcterms:W3CDTF">2024-06-03T15:15:37Z</dcterms:created>
  <dcterms:modified xsi:type="dcterms:W3CDTF">2024-10-09T21:21:32Z</dcterms:modified>
</cp:coreProperties>
</file>