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LAN%20DE%20FORMACI&#211;N%20PERMANENTE%20DIRIGIDO%20A%20LOS%20TRABAJADORES%20ADMINISTRATIVOS%20Y%20OBREROS%20E%20LA%20UNELLEZ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mariche.unellez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5747" y="1580034"/>
            <a:ext cx="9383151" cy="3329581"/>
          </a:xfrm>
        </p:spPr>
        <p:txBody>
          <a:bodyPr/>
          <a:lstStyle/>
          <a:p>
            <a:pPr algn="ctr"/>
            <a:r>
              <a:rPr lang="es-VE" sz="4400" b="1" i="1" dirty="0">
                <a:solidFill>
                  <a:srgbClr val="002060"/>
                </a:solidFill>
              </a:rPr>
              <a:t>PLAN DE FORMACIÓN PERMANENTE DIRIGIDO A LOS TRABAJADORES ADMINISTRATIVOS Y OBREROS DE LA </a:t>
            </a:r>
            <a:r>
              <a:rPr lang="es-VE" sz="4400" b="1" i="1" dirty="0" smtClean="0">
                <a:solidFill>
                  <a:srgbClr val="002060"/>
                </a:solidFill>
              </a:rPr>
              <a:t>UNELLEZ</a:t>
            </a:r>
            <a:endParaRPr lang="es-VE" sz="44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9337" y="5776186"/>
            <a:ext cx="8825658" cy="861420"/>
          </a:xfrm>
        </p:spPr>
        <p:txBody>
          <a:bodyPr/>
          <a:lstStyle/>
          <a:p>
            <a:r>
              <a:rPr lang="es-VE" b="1" dirty="0">
                <a:solidFill>
                  <a:schemeClr val="bg1"/>
                </a:solidFill>
              </a:rPr>
              <a:t>Esp. </a:t>
            </a:r>
            <a:r>
              <a:rPr lang="es-VE" b="1" dirty="0" err="1">
                <a:solidFill>
                  <a:schemeClr val="bg1"/>
                </a:solidFill>
              </a:rPr>
              <a:t>Yoanis</a:t>
            </a:r>
            <a:r>
              <a:rPr lang="es-VE" b="1" dirty="0">
                <a:solidFill>
                  <a:schemeClr val="bg1"/>
                </a:solidFill>
              </a:rPr>
              <a:t> Pérez</a:t>
            </a:r>
            <a:endParaRPr lang="es-VE" dirty="0">
              <a:solidFill>
                <a:schemeClr val="bg1"/>
              </a:solidFill>
            </a:endParaRPr>
          </a:p>
          <a:p>
            <a:r>
              <a:rPr lang="es-VE" b="1" dirty="0">
                <a:solidFill>
                  <a:schemeClr val="bg1"/>
                </a:solidFill>
              </a:rPr>
              <a:t>Director de Talento Humano</a:t>
            </a:r>
            <a:endParaRPr lang="es-VE" dirty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2" y="0"/>
            <a:ext cx="2300396" cy="1904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6" y="0"/>
            <a:ext cx="1606935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2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2" y="234091"/>
            <a:ext cx="9404723" cy="1400530"/>
          </a:xfrm>
        </p:spPr>
        <p:txBody>
          <a:bodyPr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Presentación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886" y="2271487"/>
            <a:ext cx="10908404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dirty="0" smtClean="0">
                <a:solidFill>
                  <a:schemeClr val="bg1"/>
                </a:solidFill>
              </a:rPr>
              <a:t>DTH  plantea  la formación  a  Distancia,  buscando  </a:t>
            </a:r>
            <a:r>
              <a:rPr lang="es-VE" dirty="0">
                <a:solidFill>
                  <a:schemeClr val="bg1"/>
                </a:solidFill>
              </a:rPr>
              <a:t>la eficiencia y productividad en el desarrollo de </a:t>
            </a:r>
            <a:r>
              <a:rPr lang="es-VE" dirty="0" smtClean="0">
                <a:solidFill>
                  <a:schemeClr val="bg1"/>
                </a:solidFill>
              </a:rPr>
              <a:t>las  actividades y  elevando  </a:t>
            </a:r>
            <a:r>
              <a:rPr lang="es-VE" dirty="0">
                <a:solidFill>
                  <a:schemeClr val="bg1"/>
                </a:solidFill>
              </a:rPr>
              <a:t>el rendimiento, la moral y el ingenio creativo del  </a:t>
            </a:r>
            <a:r>
              <a:rPr lang="es-VE" dirty="0" smtClean="0">
                <a:solidFill>
                  <a:schemeClr val="bg1"/>
                </a:solidFill>
              </a:rPr>
              <a:t>trabajador  universitario.  </a:t>
            </a:r>
            <a:endParaRPr lang="es-VE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VE" dirty="0">
                <a:solidFill>
                  <a:schemeClr val="bg1"/>
                </a:solidFill>
              </a:rPr>
              <a:t>El Plan de formación permanente está dirigido a los trabajadores adscritos a los cuatros (04) Vicerrectorado, Programas y extensiones, agrupados en áreas específicas de acuerdo a su grupo por área de trabajo con temas específicos e integrales, los cuales están concatenados con lo exigido en el Manual de Cargo OPSU, así como también los resultado  obtenidos en la Evaluación de Desempeño</a:t>
            </a:r>
            <a:r>
              <a:rPr lang="es-VE" dirty="0" smtClean="0">
                <a:solidFill>
                  <a:schemeClr val="bg1"/>
                </a:solidFill>
              </a:rPr>
              <a:t>.</a:t>
            </a:r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4" y="0"/>
            <a:ext cx="2038056" cy="16871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82220" y="895537"/>
            <a:ext cx="8139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>
                <a:solidFill>
                  <a:schemeClr val="bg1"/>
                </a:solidFill>
              </a:rPr>
              <a:t>El Plan de Formación Permanente de Talento Humano, constituye un instrumento que determina las prioridades de formación de los trabajadores administrativos y obreros de la UNELLEZ.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83015" y="5344732"/>
            <a:ext cx="4579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VE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 motivado y trabajando en equipo, </a:t>
            </a:r>
            <a:r>
              <a:rPr lang="es-VE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convierte en el pilar fundamental de una organización exitosa.</a:t>
            </a:r>
            <a:endParaRPr lang="es-VE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47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78" y="1747852"/>
            <a:ext cx="3535683" cy="4827216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8148" y="452718"/>
            <a:ext cx="9404723" cy="1400530"/>
          </a:xfrm>
        </p:spPr>
        <p:txBody>
          <a:bodyPr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VER EL PLAN COMPLETO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82209" y="2760930"/>
            <a:ext cx="486563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VE" sz="3200" dirty="0" smtClean="0">
                <a:solidFill>
                  <a:schemeClr val="bg2"/>
                </a:solidFill>
              </a:rPr>
              <a:t>Clic en</a:t>
            </a:r>
          </a:p>
          <a:p>
            <a:pPr algn="ctr"/>
            <a:r>
              <a:rPr lang="es-VE" sz="3200" dirty="0">
                <a:solidFill>
                  <a:schemeClr val="bg2"/>
                </a:solidFill>
              </a:rPr>
              <a:t>l</a:t>
            </a:r>
            <a:r>
              <a:rPr lang="es-VE" sz="3200" dirty="0" smtClean="0">
                <a:solidFill>
                  <a:schemeClr val="bg2"/>
                </a:solidFill>
              </a:rPr>
              <a:t>a imagen para </a:t>
            </a:r>
          </a:p>
          <a:p>
            <a:pPr algn="ctr"/>
            <a:r>
              <a:rPr lang="es-VE" sz="3200" dirty="0" smtClean="0">
                <a:solidFill>
                  <a:schemeClr val="bg2"/>
                </a:solidFill>
              </a:rPr>
              <a:t>ver documento </a:t>
            </a:r>
          </a:p>
          <a:p>
            <a:pPr algn="ctr"/>
            <a:r>
              <a:rPr lang="es-VE" sz="3200" dirty="0" smtClean="0">
                <a:solidFill>
                  <a:schemeClr val="bg2"/>
                </a:solidFill>
              </a:rPr>
              <a:t>completo</a:t>
            </a:r>
            <a:endParaRPr lang="es-VE" sz="3200" dirty="0">
              <a:solidFill>
                <a:schemeClr val="bg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10" y="-27152"/>
            <a:ext cx="1779949" cy="14734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6" y="-27152"/>
            <a:ext cx="1046431" cy="1367029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5219114" y="3629465"/>
            <a:ext cx="728730" cy="42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41836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22" y="129161"/>
            <a:ext cx="9404723" cy="1400530"/>
          </a:xfrm>
        </p:spPr>
        <p:txBody>
          <a:bodyPr/>
          <a:lstStyle/>
          <a:p>
            <a:pPr algn="ctr"/>
            <a:r>
              <a:rPr lang="es-VE" sz="3600" b="1" dirty="0">
                <a:solidFill>
                  <a:schemeClr val="bg2"/>
                </a:solidFill>
              </a:rPr>
              <a:t>DESARROLLO DEL PLAN DE FORMACIÓN PERMANENTE </a:t>
            </a:r>
            <a:endParaRPr lang="es-VE" sz="3600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80359" y="1660850"/>
            <a:ext cx="2784564" cy="831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VE" sz="1800" dirty="0" smtClean="0">
                <a:solidFill>
                  <a:schemeClr val="bg1"/>
                </a:solidFill>
              </a:rPr>
              <a:t>Publica</a:t>
            </a:r>
          </a:p>
          <a:p>
            <a:pPr marL="0" indent="0" algn="ctr">
              <a:buNone/>
            </a:pPr>
            <a:r>
              <a:rPr lang="es-VE" sz="1800" dirty="0" smtClean="0">
                <a:solidFill>
                  <a:schemeClr val="bg1"/>
                </a:solidFill>
              </a:rPr>
              <a:t>Invitación a </a:t>
            </a:r>
            <a:r>
              <a:rPr lang="es-VE" sz="1800" dirty="0" smtClean="0">
                <a:solidFill>
                  <a:schemeClr val="bg1"/>
                </a:solidFill>
              </a:rPr>
              <a:t>Formadores</a:t>
            </a:r>
            <a:endParaRPr lang="es-VE" sz="1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5" y="1871430"/>
            <a:ext cx="1605098" cy="13287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52" y="1563033"/>
            <a:ext cx="1975426" cy="2488462"/>
          </a:xfrm>
          <a:prstGeom prst="rect">
            <a:avLst/>
          </a:prstGeom>
        </p:spPr>
      </p:pic>
      <p:cxnSp>
        <p:nvCxnSpPr>
          <p:cNvPr id="9" name="Conector angular 8"/>
          <p:cNvCxnSpPr>
            <a:stCxn id="4" idx="0"/>
            <a:endCxn id="7" idx="1"/>
          </p:cNvCxnSpPr>
          <p:nvPr/>
        </p:nvCxnSpPr>
        <p:spPr>
          <a:xfrm rot="16200000" flipH="1">
            <a:off x="3091561" y="231173"/>
            <a:ext cx="935834" cy="4216348"/>
          </a:xfrm>
          <a:prstGeom prst="bentConnector4">
            <a:avLst>
              <a:gd name="adj1" fmla="val -24427"/>
              <a:gd name="adj2" fmla="val 9254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7" idx="2"/>
            <a:endCxn id="15" idx="0"/>
          </p:cNvCxnSpPr>
          <p:nvPr/>
        </p:nvCxnSpPr>
        <p:spPr>
          <a:xfrm rot="5400000" flipH="1" flipV="1">
            <a:off x="7709039" y="2528687"/>
            <a:ext cx="469134" cy="2576482"/>
          </a:xfrm>
          <a:prstGeom prst="bentConnector5">
            <a:avLst>
              <a:gd name="adj1" fmla="val -48728"/>
              <a:gd name="adj2" fmla="val 48603"/>
              <a:gd name="adj3" fmla="val 14872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27" y="3582361"/>
            <a:ext cx="2119439" cy="2583396"/>
          </a:xfrm>
          <a:prstGeom prst="rect">
            <a:avLst/>
          </a:prstGeom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8344128" y="2138174"/>
            <a:ext cx="3515298" cy="83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600" dirty="0" smtClean="0">
                <a:solidFill>
                  <a:schemeClr val="bg1"/>
                </a:solidFill>
              </a:rPr>
              <a:t>El personal</a:t>
            </a:r>
          </a:p>
          <a:p>
            <a:pPr marL="0" indent="0" algn="ctr">
              <a:buFont typeface="Wingdings 3" charset="2"/>
              <a:buNone/>
            </a:pPr>
            <a:r>
              <a:rPr lang="es-VE" sz="1600" dirty="0" smtClean="0">
                <a:solidFill>
                  <a:schemeClr val="bg1"/>
                </a:solidFill>
              </a:rPr>
              <a:t>Docente o Administrativo se postula en formulario en línea como </a:t>
            </a:r>
            <a:r>
              <a:rPr lang="es-VE" sz="1600" dirty="0" smtClean="0">
                <a:solidFill>
                  <a:schemeClr val="bg1"/>
                </a:solidFill>
              </a:rPr>
              <a:t>Formador  </a:t>
            </a:r>
            <a:r>
              <a:rPr lang="es-VE" sz="1600" dirty="0" smtClean="0">
                <a:solidFill>
                  <a:schemeClr val="bg1"/>
                </a:solidFill>
              </a:rPr>
              <a:t>de las Fases publicadas </a:t>
            </a:r>
            <a:endParaRPr lang="es-VE" sz="1600" dirty="0">
              <a:solidFill>
                <a:schemeClr val="bg1"/>
              </a:solidFill>
            </a:endParaRPr>
          </a:p>
        </p:txBody>
      </p:sp>
      <p:cxnSp>
        <p:nvCxnSpPr>
          <p:cNvPr id="29" name="Conector angular 28"/>
          <p:cNvCxnSpPr>
            <a:stCxn id="15" idx="2"/>
            <a:endCxn id="4" idx="2"/>
          </p:cNvCxnSpPr>
          <p:nvPr/>
        </p:nvCxnSpPr>
        <p:spPr>
          <a:xfrm rot="5400000" flipH="1">
            <a:off x="3858774" y="792684"/>
            <a:ext cx="2965604" cy="7780543"/>
          </a:xfrm>
          <a:prstGeom prst="bentConnector3">
            <a:avLst>
              <a:gd name="adj1" fmla="val -7708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contenido 2"/>
          <p:cNvSpPr txBox="1">
            <a:spLocks/>
          </p:cNvSpPr>
          <p:nvPr/>
        </p:nvSpPr>
        <p:spPr>
          <a:xfrm>
            <a:off x="1988605" y="5727317"/>
            <a:ext cx="6047815" cy="83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800" dirty="0" smtClean="0">
                <a:solidFill>
                  <a:schemeClr val="bg1"/>
                </a:solidFill>
              </a:rPr>
              <a:t>DTH  evalúa candidatos y </a:t>
            </a:r>
            <a:r>
              <a:rPr lang="es-VE" sz="1800" dirty="0">
                <a:solidFill>
                  <a:schemeClr val="bg1"/>
                </a:solidFill>
              </a:rPr>
              <a:t>a</a:t>
            </a:r>
            <a:r>
              <a:rPr lang="es-VE" sz="1800" dirty="0" smtClean="0">
                <a:solidFill>
                  <a:schemeClr val="bg1"/>
                </a:solidFill>
              </a:rPr>
              <a:t>signa espacio en el campus virtual al </a:t>
            </a:r>
            <a:r>
              <a:rPr lang="es-VE" sz="1800" dirty="0" smtClean="0">
                <a:solidFill>
                  <a:schemeClr val="bg1"/>
                </a:solidFill>
              </a:rPr>
              <a:t>Formador</a:t>
            </a:r>
            <a:r>
              <a:rPr lang="es-VE" sz="1800" dirty="0" smtClean="0">
                <a:solidFill>
                  <a:schemeClr val="bg1"/>
                </a:solidFill>
              </a:rPr>
              <a:t> </a:t>
            </a:r>
            <a:r>
              <a:rPr lang="es-VE" sz="1800" dirty="0" smtClean="0">
                <a:solidFill>
                  <a:schemeClr val="bg1"/>
                </a:solidFill>
              </a:rPr>
              <a:t>elegido. </a:t>
            </a:r>
            <a:endParaRPr lang="es-VE" sz="1800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04" y="3518490"/>
            <a:ext cx="1304819" cy="1643692"/>
          </a:xfrm>
          <a:prstGeom prst="rect">
            <a:avLst/>
          </a:prstGeom>
        </p:spPr>
      </p:pic>
      <p:cxnSp>
        <p:nvCxnSpPr>
          <p:cNvPr id="52" name="Conector angular 51"/>
          <p:cNvCxnSpPr>
            <a:stCxn id="4" idx="3"/>
            <a:endCxn id="34" idx="1"/>
          </p:cNvCxnSpPr>
          <p:nvPr/>
        </p:nvCxnSpPr>
        <p:spPr>
          <a:xfrm>
            <a:off x="2253853" y="2535792"/>
            <a:ext cx="2106251" cy="1804544"/>
          </a:xfrm>
          <a:prstGeom prst="bentConnector3">
            <a:avLst>
              <a:gd name="adj1" fmla="val 1193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rcador de contenido 2"/>
          <p:cNvSpPr txBox="1">
            <a:spLocks/>
          </p:cNvSpPr>
          <p:nvPr/>
        </p:nvSpPr>
        <p:spPr>
          <a:xfrm>
            <a:off x="2487460" y="3410237"/>
            <a:ext cx="1764404" cy="91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400" dirty="0" smtClean="0">
                <a:solidFill>
                  <a:schemeClr val="bg1"/>
                </a:solidFill>
              </a:rPr>
              <a:t>Publica invitación al Personal a que participe en el curso</a:t>
            </a:r>
            <a:endParaRPr lang="es-VE" sz="1400" dirty="0">
              <a:solidFill>
                <a:schemeClr val="bg1"/>
              </a:solidFill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11" y="4420044"/>
            <a:ext cx="895245" cy="884713"/>
          </a:xfrm>
          <a:prstGeom prst="rect">
            <a:avLst/>
          </a:prstGeom>
        </p:spPr>
      </p:pic>
      <p:sp>
        <p:nvSpPr>
          <p:cNvPr id="59" name="Marcador de contenido 2"/>
          <p:cNvSpPr txBox="1">
            <a:spLocks/>
          </p:cNvSpPr>
          <p:nvPr/>
        </p:nvSpPr>
        <p:spPr>
          <a:xfrm>
            <a:off x="1978994" y="4420044"/>
            <a:ext cx="1764404" cy="91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400" dirty="0" smtClean="0">
                <a:solidFill>
                  <a:schemeClr val="bg1"/>
                </a:solidFill>
              </a:rPr>
              <a:t>Publica  cronograma</a:t>
            </a:r>
            <a:endParaRPr lang="es-VE" sz="1400" dirty="0">
              <a:solidFill>
                <a:schemeClr val="bg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234301" y="1562585"/>
            <a:ext cx="168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b="1" dirty="0" smtClean="0">
                <a:solidFill>
                  <a:schemeClr val="bg2"/>
                </a:solidFill>
              </a:rPr>
              <a:t>1</a:t>
            </a:r>
            <a:endParaRPr lang="es-VE" sz="4400" b="1" dirty="0">
              <a:solidFill>
                <a:schemeClr val="bg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1870316" y="5530364"/>
            <a:ext cx="168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b="1" dirty="0" smtClean="0">
                <a:solidFill>
                  <a:schemeClr val="bg2"/>
                </a:solidFill>
              </a:rPr>
              <a:t>2</a:t>
            </a:r>
            <a:endParaRPr lang="es-VE" sz="4400" b="1" dirty="0">
              <a:solidFill>
                <a:schemeClr val="bg2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1978994" y="3528794"/>
            <a:ext cx="168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b="1" dirty="0" smtClean="0">
                <a:solidFill>
                  <a:schemeClr val="bg2"/>
                </a:solidFill>
              </a:rPr>
              <a:t>3</a:t>
            </a:r>
            <a:endParaRPr lang="es-VE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7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39662" y="674054"/>
            <a:ext cx="9404723" cy="1400530"/>
          </a:xfrm>
        </p:spPr>
        <p:txBody>
          <a:bodyPr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Alianza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6339" y="2367629"/>
            <a:ext cx="10708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dirty="0">
                <a:solidFill>
                  <a:schemeClr val="bg1"/>
                </a:solidFill>
              </a:rPr>
              <a:t>El Plan de Formación Permanente de Talento Humano, </a:t>
            </a:r>
            <a:r>
              <a:rPr lang="es-VE" sz="2800" b="1" dirty="0" smtClean="0">
                <a:solidFill>
                  <a:schemeClr val="bg1"/>
                </a:solidFill>
              </a:rPr>
              <a:t>cuenta  con:</a:t>
            </a:r>
            <a:endParaRPr lang="es-VE" sz="28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180370"/>
            <a:ext cx="5764168" cy="21872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10159" y="3679786"/>
            <a:ext cx="590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dirty="0" smtClean="0">
                <a:solidFill>
                  <a:schemeClr val="bg2"/>
                </a:solidFill>
                <a:hlinkClick r:id="rId4"/>
              </a:rPr>
              <a:t>mariche.unellez.org</a:t>
            </a:r>
            <a:endParaRPr lang="es-VE" sz="4000" dirty="0">
              <a:solidFill>
                <a:schemeClr val="bg2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5474012" y="4355644"/>
            <a:ext cx="6047815" cy="83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800" dirty="0" smtClean="0">
                <a:solidFill>
                  <a:schemeClr val="bg1"/>
                </a:solidFill>
              </a:rPr>
              <a:t>DTH  evalúa candidatos que cumplan con la acreditación como Tutores virtuales por parte de la  DITED  y </a:t>
            </a:r>
            <a:r>
              <a:rPr lang="es-VE" sz="1800" dirty="0">
                <a:solidFill>
                  <a:schemeClr val="bg1"/>
                </a:solidFill>
              </a:rPr>
              <a:t>a</a:t>
            </a:r>
            <a:r>
              <a:rPr lang="es-VE" sz="1800" dirty="0" smtClean="0">
                <a:solidFill>
                  <a:schemeClr val="bg1"/>
                </a:solidFill>
              </a:rPr>
              <a:t>signa espacio en el campus virtual al </a:t>
            </a:r>
            <a:r>
              <a:rPr lang="es-VE" sz="1800" dirty="0" smtClean="0">
                <a:solidFill>
                  <a:schemeClr val="bg1"/>
                </a:solidFill>
              </a:rPr>
              <a:t>Formador elegido</a:t>
            </a:r>
            <a:r>
              <a:rPr lang="es-VE" sz="1800" dirty="0" smtClean="0">
                <a:solidFill>
                  <a:schemeClr val="bg1"/>
                </a:solidFill>
              </a:rPr>
              <a:t>, para que este desarrolle la temática  por la que fue  seleccionado. </a:t>
            </a:r>
            <a:endParaRPr lang="es-VE" sz="1800" dirty="0">
              <a:solidFill>
                <a:schemeClr val="bg1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566393" y="6026670"/>
            <a:ext cx="9955434" cy="83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VE" sz="1800" b="1" dirty="0" smtClean="0">
                <a:solidFill>
                  <a:schemeClr val="bg2"/>
                </a:solidFill>
              </a:rPr>
              <a:t>Para aquel personal que se postule sin acreditación como tutor virtual se habilitarán espacios Foro-Chat para el desarrollo de la temática por la que fue seleccionado.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15" y="3416773"/>
            <a:ext cx="4070123" cy="21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7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7" y="1468817"/>
            <a:ext cx="4326621" cy="5293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48" y="1214960"/>
            <a:ext cx="3439067" cy="4897633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913845" y="533377"/>
            <a:ext cx="9404723" cy="1400530"/>
          </a:xfrm>
        </p:spPr>
        <p:txBody>
          <a:bodyPr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Plataforma Recibida</a:t>
            </a:r>
            <a:endParaRPr lang="es-VE" sz="36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04783" y="611259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Plataforma </a:t>
            </a:r>
            <a:r>
              <a:rPr lang="es-VE" sz="3600" dirty="0" err="1" smtClean="0">
                <a:solidFill>
                  <a:schemeClr val="bg1"/>
                </a:solidFill>
              </a:rPr>
              <a:t>Customizada</a:t>
            </a:r>
            <a:r>
              <a:rPr lang="es-VE" sz="3600" dirty="0" smtClean="0">
                <a:solidFill>
                  <a:schemeClr val="bg1"/>
                </a:solidFill>
              </a:rPr>
              <a:t> 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98" y="3524014"/>
            <a:ext cx="2975147" cy="6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7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2644" y="1881491"/>
            <a:ext cx="6575133" cy="746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3200" b="1" dirty="0" smtClean="0">
                <a:solidFill>
                  <a:schemeClr val="bg2"/>
                </a:solidFill>
              </a:rPr>
              <a:t>Capacitación a distancia por</a:t>
            </a:r>
            <a:endParaRPr lang="es-VE" sz="3200" b="1" dirty="0">
              <a:solidFill>
                <a:schemeClr val="bg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358" y="418905"/>
            <a:ext cx="8543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dirty="0">
                <a:solidFill>
                  <a:schemeClr val="bg1"/>
                </a:solidFill>
              </a:rPr>
              <a:t>El Plan de Formación Permanente de Talento Humano, </a:t>
            </a:r>
            <a:r>
              <a:rPr lang="es-VE" sz="3600" dirty="0" smtClean="0">
                <a:solidFill>
                  <a:schemeClr val="bg1"/>
                </a:solidFill>
              </a:rPr>
              <a:t>contempla: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" y="1388556"/>
            <a:ext cx="1605098" cy="13287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348931" y="3085437"/>
            <a:ext cx="4953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>
                <a:solidFill>
                  <a:schemeClr val="bg1"/>
                </a:solidFill>
              </a:rPr>
              <a:t>Medio tradicional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106343" y="3074212"/>
            <a:ext cx="5398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>
                <a:solidFill>
                  <a:schemeClr val="bg1"/>
                </a:solidFill>
              </a:rPr>
              <a:t>Medios no convencionales</a:t>
            </a:r>
          </a:p>
          <a:p>
            <a:pPr algn="ctr"/>
            <a:r>
              <a:rPr lang="es-VE" sz="3200" dirty="0" smtClean="0">
                <a:solidFill>
                  <a:schemeClr val="bg1"/>
                </a:solidFill>
              </a:rPr>
              <a:t>Foro-Chat </a:t>
            </a:r>
            <a:endParaRPr lang="es-VE" sz="3200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endCxn id="8" idx="0"/>
          </p:cNvCxnSpPr>
          <p:nvPr/>
        </p:nvCxnSpPr>
        <p:spPr>
          <a:xfrm>
            <a:off x="8500056" y="2254500"/>
            <a:ext cx="1305304" cy="81971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3" idx="1"/>
            <a:endCxn id="6" idx="0"/>
          </p:cNvCxnSpPr>
          <p:nvPr/>
        </p:nvCxnSpPr>
        <p:spPr>
          <a:xfrm rot="10800000" flipH="1" flipV="1">
            <a:off x="2122643" y="2254499"/>
            <a:ext cx="5151" cy="830937"/>
          </a:xfrm>
          <a:prstGeom prst="bentConnector4">
            <a:avLst>
              <a:gd name="adj1" fmla="val -4437973"/>
              <a:gd name="adj2" fmla="val 7244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67" y="4456970"/>
            <a:ext cx="1352692" cy="13526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31" y="4560807"/>
            <a:ext cx="971435" cy="104726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126339" y="2490682"/>
            <a:ext cx="3987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bg2"/>
                </a:solidFill>
              </a:rPr>
              <a:t>Siempre con el acompañamiento y </a:t>
            </a:r>
            <a:r>
              <a:rPr lang="es-VE" b="1" dirty="0" smtClean="0">
                <a:solidFill>
                  <a:schemeClr val="bg2"/>
                </a:solidFill>
              </a:rPr>
              <a:t> </a:t>
            </a:r>
            <a:r>
              <a:rPr lang="es-VE" b="1" dirty="0" smtClean="0">
                <a:solidFill>
                  <a:schemeClr val="bg2"/>
                </a:solidFill>
              </a:rPr>
              <a:t>dirección de la </a:t>
            </a:r>
            <a:r>
              <a:rPr lang="es-VE" b="1" dirty="0" smtClean="0">
                <a:solidFill>
                  <a:schemeClr val="bg2"/>
                </a:solidFill>
              </a:rPr>
              <a:t>Coordinación de Administración y Desarrollo del Talento Humano a través de la Unidad de </a:t>
            </a:r>
            <a:r>
              <a:rPr lang="es-VE" b="1" dirty="0">
                <a:solidFill>
                  <a:schemeClr val="bg2"/>
                </a:solidFill>
              </a:rPr>
              <a:t>Formación Capacitación </a:t>
            </a:r>
            <a:r>
              <a:rPr lang="es-VE" b="1" dirty="0" smtClean="0">
                <a:solidFill>
                  <a:schemeClr val="bg2"/>
                </a:solidFill>
              </a:rPr>
              <a:t>adscrita  a </a:t>
            </a:r>
            <a:r>
              <a:rPr lang="es-VE" b="1" dirty="0">
                <a:solidFill>
                  <a:schemeClr val="bg2"/>
                </a:solidFill>
              </a:rPr>
              <a:t>la D.T.H.</a:t>
            </a:r>
          </a:p>
          <a:p>
            <a:pPr algn="ctr"/>
            <a:endParaRPr lang="es-VE" dirty="0"/>
          </a:p>
        </p:txBody>
      </p:sp>
      <p:sp>
        <p:nvSpPr>
          <p:cNvPr id="25" name="Rectángulo 24"/>
          <p:cNvSpPr/>
          <p:nvPr/>
        </p:nvSpPr>
        <p:spPr>
          <a:xfrm>
            <a:off x="2668812" y="5809661"/>
            <a:ext cx="6353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 smtClean="0">
                <a:solidFill>
                  <a:schemeClr val="bg1"/>
                </a:solidFill>
              </a:rPr>
              <a:t>La meta, brindar formación en las distintas áreas de conocimiento a todos los trabajadores dependiendo de sus medios</a:t>
            </a:r>
            <a:endParaRPr lang="es-VE" sz="20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0" y="3650908"/>
            <a:ext cx="2765691" cy="14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7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384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PLAN DE FORMACIÓN PERMANENTE DIRIGIDO A LOS TRABAJADORES ADMINISTRATIVOS Y OBREROS DE LA UNELLEZ</vt:lpstr>
      <vt:lpstr>Presentación</vt:lpstr>
      <vt:lpstr>VER EL PLAN COMPLETO</vt:lpstr>
      <vt:lpstr>DESARROLLO DEL PLAN DE FORMACIÓN PERMANENTE </vt:lpstr>
      <vt:lpstr>Alianza</vt:lpstr>
      <vt:lpstr>Plataforma Recibida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FORMACIÓN PERMANENTE DIRIGIDO A LOS TRABAJADORES ADMINISTRATIVOS Y OBREROS DE LA UNELLEZ</dc:title>
  <dc:creator>Mila</dc:creator>
  <cp:lastModifiedBy>Mila</cp:lastModifiedBy>
  <cp:revision>20</cp:revision>
  <dcterms:created xsi:type="dcterms:W3CDTF">2020-08-23T19:33:18Z</dcterms:created>
  <dcterms:modified xsi:type="dcterms:W3CDTF">2020-09-01T22:41:25Z</dcterms:modified>
</cp:coreProperties>
</file>